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6"/>
  </p:handoutMasterIdLst>
  <p:sldIdLst>
    <p:sldId id="256" r:id="rId2"/>
    <p:sldId id="257" r:id="rId3"/>
    <p:sldId id="258" r:id="rId4"/>
    <p:sldId id="263" r:id="rId5"/>
    <p:sldId id="264" r:id="rId6"/>
    <p:sldId id="265" r:id="rId7"/>
    <p:sldId id="266" r:id="rId8"/>
    <p:sldId id="259" r:id="rId9"/>
    <p:sldId id="267" r:id="rId10"/>
    <p:sldId id="268" r:id="rId11"/>
    <p:sldId id="269" r:id="rId12"/>
    <p:sldId id="270" r:id="rId13"/>
    <p:sldId id="271" r:id="rId14"/>
    <p:sldId id="273" r:id="rId15"/>
    <p:sldId id="274" r:id="rId16"/>
    <p:sldId id="295" r:id="rId17"/>
    <p:sldId id="260" r:id="rId18"/>
    <p:sldId id="261" r:id="rId19"/>
    <p:sldId id="262" r:id="rId20"/>
    <p:sldId id="275" r:id="rId21"/>
    <p:sldId id="296" r:id="rId22"/>
    <p:sldId id="279" r:id="rId23"/>
    <p:sldId id="276" r:id="rId24"/>
    <p:sldId id="277" r:id="rId25"/>
    <p:sldId id="280" r:id="rId26"/>
    <p:sldId id="282" r:id="rId27"/>
    <p:sldId id="283" r:id="rId28"/>
    <p:sldId id="284" r:id="rId29"/>
    <p:sldId id="285" r:id="rId30"/>
    <p:sldId id="289" r:id="rId31"/>
    <p:sldId id="294" r:id="rId32"/>
    <p:sldId id="291" r:id="rId33"/>
    <p:sldId id="292" r:id="rId34"/>
    <p:sldId id="297"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762"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32DCA49-8CEE-466E-9342-E9F7E770484A}" type="datetimeFigureOut">
              <a:rPr lang="en-IN" smtClean="0"/>
              <a:t>18 Mar 2022</a:t>
            </a:fld>
            <a:endParaRPr lang="en-IN"/>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B3F45AC-00F5-4DDC-A245-00FAD5D20D42}" type="slidenum">
              <a:rPr lang="en-IN" smtClean="0"/>
              <a:t>‹#›</a:t>
            </a:fld>
            <a:endParaRPr lang="en-IN"/>
          </a:p>
        </p:txBody>
      </p:sp>
    </p:spTree>
    <p:extLst>
      <p:ext uri="{BB962C8B-B14F-4D97-AF65-F5344CB8AC3E}">
        <p14:creationId xmlns:p14="http://schemas.microsoft.com/office/powerpoint/2010/main" val="115998926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8E7048-B0D3-4BFE-9D54-BD7C63ABCBC4}" type="datetimeFigureOut">
              <a:rPr lang="en-US" smtClean="0"/>
              <a:pPr/>
              <a:t>3/18/2022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84538D-6ACA-44E0-9715-7A3A191C80E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8E7048-B0D3-4BFE-9D54-BD7C63ABCBC4}" type="datetimeFigureOut">
              <a:rPr lang="en-US" smtClean="0"/>
              <a:pPr/>
              <a:t>3/18/2022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84538D-6ACA-44E0-9715-7A3A191C80E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8E7048-B0D3-4BFE-9D54-BD7C63ABCBC4}" type="datetimeFigureOut">
              <a:rPr lang="en-US" smtClean="0"/>
              <a:pPr/>
              <a:t>3/18/2022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84538D-6ACA-44E0-9715-7A3A191C80E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8E7048-B0D3-4BFE-9D54-BD7C63ABCBC4}" type="datetimeFigureOut">
              <a:rPr lang="en-US" smtClean="0"/>
              <a:pPr/>
              <a:t>3/18/2022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84538D-6ACA-44E0-9715-7A3A191C80E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8E7048-B0D3-4BFE-9D54-BD7C63ABCBC4}" type="datetimeFigureOut">
              <a:rPr lang="en-US" smtClean="0"/>
              <a:pPr/>
              <a:t>3/18/2022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B84538D-6ACA-44E0-9715-7A3A191C80E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8E7048-B0D3-4BFE-9D54-BD7C63ABCBC4}" type="datetimeFigureOut">
              <a:rPr lang="en-US" smtClean="0"/>
              <a:pPr/>
              <a:t>3/18/2022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B84538D-6ACA-44E0-9715-7A3A191C80E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8E7048-B0D3-4BFE-9D54-BD7C63ABCBC4}" type="datetimeFigureOut">
              <a:rPr lang="en-US" smtClean="0"/>
              <a:pPr/>
              <a:t>3/18/2022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B84538D-6ACA-44E0-9715-7A3A191C80E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8E7048-B0D3-4BFE-9D54-BD7C63ABCBC4}" type="datetimeFigureOut">
              <a:rPr lang="en-US" smtClean="0"/>
              <a:pPr/>
              <a:t>3/18/2022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84538D-6ACA-44E0-9715-7A3A191C80E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8E7048-B0D3-4BFE-9D54-BD7C63ABCBC4}" type="datetimeFigureOut">
              <a:rPr lang="en-US" smtClean="0"/>
              <a:pPr/>
              <a:t>3/18/2022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84538D-6ACA-44E0-9715-7A3A191C80E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8E7048-B0D3-4BFE-9D54-BD7C63ABCBC4}" type="datetimeFigureOut">
              <a:rPr lang="en-US" smtClean="0"/>
              <a:pPr/>
              <a:t>3/18/2022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84538D-6ACA-44E0-9715-7A3A191C80E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8E7048-B0D3-4BFE-9D54-BD7C63ABCBC4}" type="datetimeFigureOut">
              <a:rPr lang="en-US" smtClean="0"/>
              <a:pPr/>
              <a:t>3/18/2022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84538D-6ACA-44E0-9715-7A3A191C80E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8E7048-B0D3-4BFE-9D54-BD7C63ABCBC4}" type="datetimeFigureOut">
              <a:rPr lang="en-US" smtClean="0"/>
              <a:pPr/>
              <a:t>3/18/2022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84538D-6ACA-44E0-9715-7A3A191C80E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answers.com/topic/analogue-electronics"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6800" y="3244334"/>
            <a:ext cx="5943600" cy="523220"/>
          </a:xfrm>
          <a:prstGeom prst="rect">
            <a:avLst/>
          </a:prstGeom>
        </p:spPr>
        <p:txBody>
          <a:bodyPr wrap="square">
            <a:spAutoFit/>
          </a:bodyPr>
          <a:lstStyle/>
          <a:p>
            <a:pPr algn="ctr"/>
            <a:r>
              <a:rPr lang="en-US" sz="2800" b="1" dirty="0" smtClean="0">
                <a:solidFill>
                  <a:srgbClr val="7030A0"/>
                </a:solidFill>
                <a:latin typeface="Arabic Typesetting" pitchFamily="66" charset="-78"/>
                <a:cs typeface="Arabic Typesetting" pitchFamily="66" charset="-78"/>
              </a:rPr>
              <a:t>AIRPLANE CONTROL SYSTEMS</a:t>
            </a:r>
            <a:endParaRPr lang="en-US" sz="2800" dirty="0">
              <a:solidFill>
                <a:srgbClr val="7030A0"/>
              </a:solidFill>
              <a:latin typeface="Arabic Typesetting" pitchFamily="66" charset="-78"/>
              <a:cs typeface="Arabic Typesetting" pitchFamily="66" charset="-78"/>
            </a:endParaRPr>
          </a:p>
        </p:txBody>
      </p:sp>
      <p:sp>
        <p:nvSpPr>
          <p:cNvPr id="3" name="Rectangle 2"/>
          <p:cNvSpPr/>
          <p:nvPr/>
        </p:nvSpPr>
        <p:spPr>
          <a:xfrm>
            <a:off x="1828800" y="304800"/>
            <a:ext cx="4572000" cy="523220"/>
          </a:xfrm>
          <a:prstGeom prst="rect">
            <a:avLst/>
          </a:prstGeom>
        </p:spPr>
        <p:txBody>
          <a:bodyPr wrap="square">
            <a:spAutoFit/>
          </a:bodyPr>
          <a:lstStyle/>
          <a:p>
            <a:pPr algn="ctr"/>
            <a:r>
              <a:rPr lang="en-US" sz="2800" dirty="0" smtClean="0">
                <a:solidFill>
                  <a:srgbClr val="7030A0"/>
                </a:solidFill>
                <a:latin typeface="Arabic Typesetting" pitchFamily="66" charset="-78"/>
                <a:cs typeface="Arabic Typesetting" pitchFamily="66" charset="-78"/>
              </a:rPr>
              <a:t>UNIT II</a:t>
            </a:r>
            <a:endParaRPr lang="en-US" sz="2800" dirty="0">
              <a:solidFill>
                <a:srgbClr val="7030A0"/>
              </a:solidFill>
              <a:latin typeface="Arabic Typesetting" pitchFamily="66" charset="-78"/>
              <a:cs typeface="Arabic Typesetting" pitchFamily="66"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AXES OF CONTROL</a:t>
            </a:r>
            <a:endParaRPr lang="en-US" dirty="0"/>
          </a:p>
        </p:txBody>
      </p:sp>
      <p:pic>
        <p:nvPicPr>
          <p:cNvPr id="1026" name="Picture 2"/>
          <p:cNvPicPr>
            <a:picLocks noGrp="1" noChangeAspect="1" noChangeArrowheads="1"/>
          </p:cNvPicPr>
          <p:nvPr>
            <p:ph idx="1"/>
          </p:nvPr>
        </p:nvPicPr>
        <p:blipFill>
          <a:blip r:embed="rId2"/>
          <a:srcRect/>
          <a:stretch>
            <a:fillRect/>
          </a:stretch>
        </p:blipFill>
        <p:spPr bwMode="auto">
          <a:xfrm>
            <a:off x="1412488" y="1600200"/>
            <a:ext cx="6319024" cy="4525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CONTROL SURFACES</a:t>
            </a:r>
            <a:endParaRPr lang="en-US" dirty="0"/>
          </a:p>
        </p:txBody>
      </p:sp>
      <p:pic>
        <p:nvPicPr>
          <p:cNvPr id="2052" name="Picture 4"/>
          <p:cNvPicPr>
            <a:picLocks noGrp="1" noChangeAspect="1" noChangeArrowheads="1"/>
          </p:cNvPicPr>
          <p:nvPr>
            <p:ph idx="1"/>
          </p:nvPr>
        </p:nvPicPr>
        <p:blipFill>
          <a:blip r:embed="rId2"/>
          <a:srcRect/>
          <a:stretch>
            <a:fillRect/>
          </a:stretch>
        </p:blipFill>
        <p:spPr bwMode="auto">
          <a:xfrm>
            <a:off x="913130" y="1600200"/>
            <a:ext cx="7317740" cy="4525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00" b="1" dirty="0" smtClean="0">
                <a:latin typeface="Times New Roman" pitchFamily="18" charset="0"/>
                <a:cs typeface="Times New Roman" pitchFamily="18" charset="0"/>
              </a:rPr>
              <a:t>BASIC FLIGHT CONTROL SYSTEMS</a:t>
            </a:r>
            <a:r>
              <a:rPr lang="en-US" b="1" dirty="0" smtClean="0"/>
              <a:t/>
            </a:r>
            <a:br>
              <a:rPr lang="en-US" b="1" dirty="0" smtClean="0"/>
            </a:br>
            <a:endParaRPr lang="en-US" dirty="0"/>
          </a:p>
        </p:txBody>
      </p:sp>
      <p:sp>
        <p:nvSpPr>
          <p:cNvPr id="3" name="Content Placeholder 2"/>
          <p:cNvSpPr>
            <a:spLocks noGrp="1"/>
          </p:cNvSpPr>
          <p:nvPr>
            <p:ph idx="1"/>
          </p:nvPr>
        </p:nvSpPr>
        <p:spPr>
          <a:xfrm>
            <a:off x="457200" y="914400"/>
            <a:ext cx="8229600" cy="5211763"/>
          </a:xfrm>
        </p:spPr>
        <p:txBody>
          <a:bodyPr>
            <a:noAutofit/>
          </a:bodyPr>
          <a:lstStyle/>
          <a:p>
            <a:pPr algn="just">
              <a:buFont typeface="Wingdings" pitchFamily="2" charset="2"/>
              <a:buChar char="v"/>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movement of the flying control surfaces in response to the movement of the </a:t>
            </a:r>
            <a:r>
              <a:rPr lang="en-US" sz="2400" dirty="0" smtClean="0">
                <a:latin typeface="Times New Roman" pitchFamily="18" charset="0"/>
                <a:cs typeface="Times New Roman" pitchFamily="18" charset="0"/>
              </a:rPr>
              <a:t>cockpit controls </a:t>
            </a:r>
            <a:r>
              <a:rPr lang="en-US" sz="2400" dirty="0">
                <a:latin typeface="Times New Roman" pitchFamily="18" charset="0"/>
                <a:cs typeface="Times New Roman" pitchFamily="18" charset="0"/>
              </a:rPr>
              <a:t>can be achieved in three ground ways:</a:t>
            </a:r>
          </a:p>
          <a:p>
            <a:pPr algn="just">
              <a:buFont typeface="Wingdings" pitchFamily="2" charset="2"/>
              <a:buChar char="v"/>
            </a:pPr>
            <a:r>
              <a:rPr lang="en-US" sz="2400" dirty="0" smtClean="0">
                <a:latin typeface="Times New Roman" pitchFamily="18" charset="0"/>
                <a:cs typeface="Times New Roman" pitchFamily="18" charset="0"/>
              </a:rPr>
              <a:t>mechanically</a:t>
            </a:r>
            <a:r>
              <a:rPr lang="en-US" sz="2400" dirty="0">
                <a:latin typeface="Times New Roman" pitchFamily="18" charset="0"/>
                <a:cs typeface="Times New Roman" pitchFamily="18" charset="0"/>
              </a:rPr>
              <a:t>, where interconnection of the control surfaces and the cockpit controls </a:t>
            </a:r>
            <a:r>
              <a:rPr lang="en-US" sz="2400" dirty="0" smtClean="0">
                <a:latin typeface="Times New Roman" pitchFamily="18" charset="0"/>
                <a:cs typeface="Times New Roman" pitchFamily="18" charset="0"/>
              </a:rPr>
              <a:t>is resolved </a:t>
            </a:r>
            <a:r>
              <a:rPr lang="en-US" sz="2400" dirty="0">
                <a:latin typeface="Times New Roman" pitchFamily="18" charset="0"/>
                <a:cs typeface="Times New Roman" pitchFamily="18" charset="0"/>
              </a:rPr>
              <a:t>directly by a system of cables, rods, levers and chains</a:t>
            </a:r>
          </a:p>
          <a:p>
            <a:pPr algn="just">
              <a:buFont typeface="Wingdings" pitchFamily="2" charset="2"/>
              <a:buChar char="v"/>
            </a:pPr>
            <a:r>
              <a:rPr lang="en-US" sz="2400" dirty="0" smtClean="0">
                <a:latin typeface="Times New Roman" pitchFamily="18" charset="0"/>
                <a:cs typeface="Times New Roman" pitchFamily="18" charset="0"/>
              </a:rPr>
              <a:t>hydraulically</a:t>
            </a:r>
            <a:r>
              <a:rPr lang="en-US" sz="2400" dirty="0">
                <a:latin typeface="Times New Roman" pitchFamily="18" charset="0"/>
                <a:cs typeface="Times New Roman" pitchFamily="18" charset="0"/>
              </a:rPr>
              <a:t>, where the hydraulic power is necessary for the control surfaces to </a:t>
            </a:r>
            <a:r>
              <a:rPr lang="en-US" sz="2400" dirty="0" smtClean="0">
                <a:latin typeface="Times New Roman" pitchFamily="18" charset="0"/>
                <a:cs typeface="Times New Roman" pitchFamily="18" charset="0"/>
              </a:rPr>
              <a:t>be moved</a:t>
            </a:r>
            <a:r>
              <a:rPr lang="en-US" sz="2400" dirty="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pPr algn="just">
              <a:buFont typeface="Wingdings" pitchFamily="2" charset="2"/>
              <a:buChar char="v"/>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control valve may be operated </a:t>
            </a:r>
            <a:r>
              <a:rPr lang="en-US" sz="2400" dirty="0" smtClean="0">
                <a:latin typeface="Times New Roman" pitchFamily="18" charset="0"/>
                <a:cs typeface="Times New Roman" pitchFamily="18" charset="0"/>
              </a:rPr>
              <a:t>electrically</a:t>
            </a:r>
            <a:r>
              <a:rPr lang="en-US" sz="2400" dirty="0">
                <a:latin typeface="Times New Roman" pitchFamily="18" charset="0"/>
                <a:cs typeface="Times New Roman" pitchFamily="18" charset="0"/>
              </a:rPr>
              <a:t>, where an electrical signal is sent from the cockpit control to the </a:t>
            </a:r>
            <a:r>
              <a:rPr lang="en-US" sz="2400" dirty="0" smtClean="0">
                <a:latin typeface="Times New Roman" pitchFamily="18" charset="0"/>
                <a:cs typeface="Times New Roman" pitchFamily="18" charset="0"/>
              </a:rPr>
              <a:t>control surface </a:t>
            </a:r>
            <a:r>
              <a:rPr lang="en-US" sz="2400" dirty="0">
                <a:latin typeface="Times New Roman" pitchFamily="18" charset="0"/>
                <a:cs typeface="Times New Roman" pitchFamily="18" charset="0"/>
              </a:rPr>
              <a:t>to provide for movement. </a:t>
            </a:r>
            <a:endParaRPr lang="en-US" sz="2400" dirty="0" smtClean="0">
              <a:latin typeface="Times New Roman" pitchFamily="18" charset="0"/>
              <a:cs typeface="Times New Roman" pitchFamily="18" charset="0"/>
            </a:endParaRPr>
          </a:p>
          <a:p>
            <a:pPr algn="just">
              <a:buFont typeface="Wingdings" pitchFamily="2" charset="2"/>
              <a:buChar char="v"/>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particular movement can be achieved </a:t>
            </a:r>
            <a:r>
              <a:rPr lang="en-US" sz="2400" dirty="0" smtClean="0">
                <a:latin typeface="Times New Roman" pitchFamily="18" charset="0"/>
                <a:cs typeface="Times New Roman" pitchFamily="18" charset="0"/>
              </a:rPr>
              <a:t>hydraulically.</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Mechanical flight control system</a:t>
            </a:r>
            <a:endParaRPr lang="en-US" dirty="0"/>
          </a:p>
        </p:txBody>
      </p:sp>
      <p:pic>
        <p:nvPicPr>
          <p:cNvPr id="8194" name="Picture 2"/>
          <p:cNvPicPr>
            <a:picLocks noGrp="1" noChangeAspect="1" noChangeArrowheads="1"/>
          </p:cNvPicPr>
          <p:nvPr>
            <p:ph idx="1"/>
          </p:nvPr>
        </p:nvPicPr>
        <p:blipFill>
          <a:blip r:embed="rId2"/>
          <a:srcRect/>
          <a:stretch>
            <a:fillRect/>
          </a:stretch>
        </p:blipFill>
        <p:spPr bwMode="auto">
          <a:xfrm>
            <a:off x="1066800" y="2377281"/>
            <a:ext cx="7467600" cy="2971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r>
              <a:rPr lang="en-US" dirty="0">
                <a:latin typeface="Times New Roman" pitchFamily="18" charset="0"/>
                <a:cs typeface="Times New Roman" pitchFamily="18" charset="0"/>
              </a:rPr>
              <a:t>Push Pull Rod System for Elevator Control </a:t>
            </a:r>
          </a:p>
        </p:txBody>
      </p:sp>
      <p:pic>
        <p:nvPicPr>
          <p:cNvPr id="9218" name="Picture 2"/>
          <p:cNvPicPr>
            <a:picLocks noGrp="1" noChangeAspect="1" noChangeArrowheads="1"/>
          </p:cNvPicPr>
          <p:nvPr>
            <p:ph idx="1"/>
          </p:nvPr>
        </p:nvPicPr>
        <p:blipFill>
          <a:blip r:embed="rId2"/>
          <a:srcRect/>
          <a:stretch>
            <a:fillRect/>
          </a:stretch>
        </p:blipFill>
        <p:spPr bwMode="auto">
          <a:xfrm>
            <a:off x="381000" y="1981200"/>
            <a:ext cx="8382000" cy="3810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r>
              <a:rPr lang="en-US" dirty="0"/>
              <a:t>Cables &amp; Pulleys System for Elevator Control </a:t>
            </a:r>
          </a:p>
        </p:txBody>
      </p:sp>
      <p:pic>
        <p:nvPicPr>
          <p:cNvPr id="10244" name="Picture 4"/>
          <p:cNvPicPr>
            <a:picLocks noGrp="1" noChangeAspect="1" noChangeArrowheads="1"/>
          </p:cNvPicPr>
          <p:nvPr>
            <p:ph idx="1"/>
          </p:nvPr>
        </p:nvPicPr>
        <p:blipFill>
          <a:blip r:embed="rId2"/>
          <a:srcRect/>
          <a:stretch>
            <a:fillRect/>
          </a:stretch>
        </p:blipFill>
        <p:spPr bwMode="auto">
          <a:xfrm>
            <a:off x="457200" y="1874234"/>
            <a:ext cx="8229600" cy="397789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Basic Principle of Fully Manual Control System</a:t>
            </a:r>
            <a:endParaRPr lang="en-US" dirty="0"/>
          </a:p>
        </p:txBody>
      </p:sp>
      <p:sp>
        <p:nvSpPr>
          <p:cNvPr id="3" name="Content Placeholder 2"/>
          <p:cNvSpPr>
            <a:spLocks noGrp="1"/>
          </p:cNvSpPr>
          <p:nvPr>
            <p:ph idx="1"/>
          </p:nvPr>
        </p:nvSpPr>
        <p:spPr>
          <a:xfrm>
            <a:off x="228600" y="1600200"/>
            <a:ext cx="8686800" cy="4525963"/>
          </a:xfrm>
        </p:spPr>
        <p:txBody>
          <a:bodyPr>
            <a:noAutofit/>
          </a:bodyPr>
          <a:lstStyle/>
          <a:p>
            <a:pPr>
              <a:buNone/>
            </a:pPr>
            <a:r>
              <a:rPr lang="en-US" sz="2400" dirty="0" smtClean="0">
                <a:latin typeface="Times New Roman" pitchFamily="18" charset="0"/>
                <a:cs typeface="Times New Roman" pitchFamily="18" charset="0"/>
              </a:rPr>
              <a:t>A </a:t>
            </a:r>
            <a:r>
              <a:rPr lang="en-US" sz="2400" dirty="0">
                <a:latin typeface="Times New Roman" pitchFamily="18" charset="0"/>
                <a:cs typeface="Times New Roman" pitchFamily="18" charset="0"/>
              </a:rPr>
              <a:t>manual flight control system uses a </a:t>
            </a:r>
            <a:r>
              <a:rPr lang="en-US" sz="2400" dirty="0" smtClean="0">
                <a:latin typeface="Times New Roman" pitchFamily="18" charset="0"/>
                <a:cs typeface="Times New Roman" pitchFamily="18" charset="0"/>
              </a:rPr>
              <a:t>collection </a:t>
            </a:r>
            <a:r>
              <a:rPr lang="en-US" sz="2400" dirty="0">
                <a:latin typeface="Times New Roman" pitchFamily="18" charset="0"/>
                <a:cs typeface="Times New Roman" pitchFamily="18" charset="0"/>
              </a:rPr>
              <a:t>of mechanical parts such as</a:t>
            </a:r>
            <a:r>
              <a:rPr lang="en-US" sz="2400" dirty="0" smtClean="0">
                <a:latin typeface="Times New Roman" pitchFamily="18" charset="0"/>
                <a:cs typeface="Times New Roman" pitchFamily="18" charset="0"/>
              </a:rPr>
              <a:t>:</a:t>
            </a:r>
          </a:p>
          <a:p>
            <a:pPr>
              <a:buFont typeface="Wingdings" pitchFamily="2" charset="2"/>
              <a:buChar char="v"/>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pushrods</a:t>
            </a:r>
            <a:r>
              <a:rPr lang="en-US" sz="2400" dirty="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pPr>
              <a:buFont typeface="Wingdings" pitchFamily="2" charset="2"/>
              <a:buChar char="v"/>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tension </a:t>
            </a:r>
            <a:r>
              <a:rPr lang="en-US" sz="2400" dirty="0">
                <a:latin typeface="Times New Roman" pitchFamily="18" charset="0"/>
                <a:cs typeface="Times New Roman" pitchFamily="18" charset="0"/>
              </a:rPr>
              <a:t>cables, </a:t>
            </a:r>
            <a:endParaRPr lang="en-US" sz="2400" dirty="0" smtClean="0">
              <a:latin typeface="Times New Roman" pitchFamily="18" charset="0"/>
              <a:cs typeface="Times New Roman" pitchFamily="18" charset="0"/>
            </a:endParaRPr>
          </a:p>
          <a:p>
            <a:pPr>
              <a:buFont typeface="Wingdings" pitchFamily="2" charset="2"/>
              <a:buChar char="v"/>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pulleys</a:t>
            </a:r>
            <a:r>
              <a:rPr lang="en-US" sz="2400" dirty="0">
                <a:latin typeface="Times New Roman" pitchFamily="18" charset="0"/>
                <a:cs typeface="Times New Roman" pitchFamily="18" charset="0"/>
              </a:rPr>
              <a:t>, counterweights, </a:t>
            </a:r>
            <a:endParaRPr lang="en-US" sz="2400" dirty="0" smtClean="0">
              <a:latin typeface="Times New Roman" pitchFamily="18" charset="0"/>
              <a:cs typeface="Times New Roman" pitchFamily="18" charset="0"/>
            </a:endParaRPr>
          </a:p>
          <a:p>
            <a:pPr>
              <a:buFont typeface="Wingdings" pitchFamily="2" charset="2"/>
              <a:buChar char="v"/>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sometimes </a:t>
            </a:r>
            <a:r>
              <a:rPr lang="en-US" sz="2400" dirty="0">
                <a:latin typeface="Times New Roman" pitchFamily="18" charset="0"/>
                <a:cs typeface="Times New Roman" pitchFamily="18" charset="0"/>
              </a:rPr>
              <a:t>chains </a:t>
            </a:r>
            <a:r>
              <a:rPr lang="en-US" sz="2400" dirty="0" smtClean="0">
                <a:latin typeface="Times New Roman" pitchFamily="18" charset="0"/>
                <a:cs typeface="Times New Roman" pitchFamily="18" charset="0"/>
              </a:rPr>
              <a:t>to </a:t>
            </a:r>
            <a:r>
              <a:rPr lang="en-US" sz="2400" dirty="0">
                <a:latin typeface="Times New Roman" pitchFamily="18" charset="0"/>
                <a:cs typeface="Times New Roman" pitchFamily="18" charset="0"/>
              </a:rPr>
              <a:t>transmit the forces applied to the cockpit </a:t>
            </a:r>
            <a:endParaRPr lang="en-US" sz="2400" dirty="0" smtClean="0">
              <a:latin typeface="Times New Roman" pitchFamily="18" charset="0"/>
              <a:cs typeface="Times New Roman" pitchFamily="18" charset="0"/>
            </a:endParaRPr>
          </a:p>
          <a:p>
            <a:pPr marL="0" indent="0">
              <a:buNone/>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controls  directly </a:t>
            </a:r>
            <a:r>
              <a:rPr lang="en-US" sz="2400" dirty="0">
                <a:latin typeface="Times New Roman" pitchFamily="18" charset="0"/>
                <a:cs typeface="Times New Roman" pitchFamily="18" charset="0"/>
              </a:rPr>
              <a:t>to the control </a:t>
            </a:r>
            <a:r>
              <a:rPr lang="en-US" sz="2400" dirty="0" smtClean="0">
                <a:latin typeface="Times New Roman" pitchFamily="18" charset="0"/>
                <a:cs typeface="Times New Roman" pitchFamily="18" charset="0"/>
              </a:rPr>
              <a:t>surfaces.</a:t>
            </a:r>
          </a:p>
          <a:p>
            <a:pPr>
              <a:buNone/>
            </a:pP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r>
              <a:rPr lang="en-US" dirty="0"/>
              <a:t/>
            </a:r>
            <a:br>
              <a:rPr lang="en-US" dirty="0"/>
            </a:br>
            <a:r>
              <a:rPr lang="en-US" dirty="0"/>
              <a:t>Need for Powered Control System </a:t>
            </a:r>
          </a:p>
        </p:txBody>
      </p:sp>
      <p:sp>
        <p:nvSpPr>
          <p:cNvPr id="3" name="Content Placeholder 2"/>
          <p:cNvSpPr>
            <a:spLocks noGrp="1"/>
          </p:cNvSpPr>
          <p:nvPr>
            <p:ph idx="1"/>
          </p:nvPr>
        </p:nvSpPr>
        <p:spPr>
          <a:xfrm>
            <a:off x="457200" y="914400"/>
            <a:ext cx="8686800" cy="5562600"/>
          </a:xfrm>
        </p:spPr>
        <p:txBody>
          <a:bodyPr>
            <a:normAutofit fontScale="77500" lnSpcReduction="20000"/>
          </a:bodyPr>
          <a:lstStyle/>
          <a:p>
            <a:endParaRPr lang="en-US" dirty="0"/>
          </a:p>
          <a:p>
            <a:pPr>
              <a:lnSpc>
                <a:spcPct val="200000"/>
              </a:lnSpc>
              <a:buFont typeface="Wingdings" pitchFamily="2" charset="2"/>
              <a:buChar char="v"/>
            </a:pPr>
            <a:r>
              <a:rPr lang="en-US" sz="3100" dirty="0" smtClean="0">
                <a:latin typeface="Times New Roman" pitchFamily="18" charset="0"/>
                <a:cs typeface="Times New Roman" pitchFamily="18" charset="0"/>
              </a:rPr>
              <a:t>The </a:t>
            </a:r>
            <a:r>
              <a:rPr lang="en-US" sz="3100" dirty="0">
                <a:latin typeface="Times New Roman" pitchFamily="18" charset="0"/>
                <a:cs typeface="Times New Roman" pitchFamily="18" charset="0"/>
              </a:rPr>
              <a:t>Complexity and Weight of the system (Mechanical) increased with Size and Performance of the aircraft. </a:t>
            </a:r>
          </a:p>
          <a:p>
            <a:pPr>
              <a:lnSpc>
                <a:spcPct val="200000"/>
              </a:lnSpc>
              <a:buFont typeface="Wingdings" pitchFamily="2" charset="2"/>
              <a:buChar char="v"/>
            </a:pPr>
            <a:r>
              <a:rPr lang="en-US" sz="3100" dirty="0" smtClean="0">
                <a:latin typeface="Times New Roman" pitchFamily="18" charset="0"/>
                <a:cs typeface="Times New Roman" pitchFamily="18" charset="0"/>
              </a:rPr>
              <a:t>When </a:t>
            </a:r>
            <a:r>
              <a:rPr lang="en-US" sz="3100" dirty="0">
                <a:latin typeface="Times New Roman" pitchFamily="18" charset="0"/>
                <a:cs typeface="Times New Roman" pitchFamily="18" charset="0"/>
              </a:rPr>
              <a:t>the pilot’s action is not directly sufficient for the control, the main option is a powered system that assists the pilot. </a:t>
            </a:r>
          </a:p>
          <a:p>
            <a:pPr>
              <a:lnSpc>
                <a:spcPct val="200000"/>
              </a:lnSpc>
              <a:buFont typeface="Wingdings" pitchFamily="2" charset="2"/>
              <a:buChar char="v"/>
            </a:pPr>
            <a:r>
              <a:rPr lang="en-US" sz="3100" dirty="0" smtClean="0">
                <a:latin typeface="Times New Roman" pitchFamily="18" charset="0"/>
                <a:cs typeface="Times New Roman" pitchFamily="18" charset="0"/>
              </a:rPr>
              <a:t>The </a:t>
            </a:r>
            <a:r>
              <a:rPr lang="en-US" sz="3100" dirty="0">
                <a:latin typeface="Times New Roman" pitchFamily="18" charset="0"/>
                <a:cs typeface="Times New Roman" pitchFamily="18" charset="0"/>
              </a:rPr>
              <a:t>hydraulic system has demonstrated to be a more suitable solution for actuation in terms of reliability, safety, weight per unit power and flexibility, with respect to the electrical </a:t>
            </a:r>
            <a:r>
              <a:rPr lang="en-US" sz="3100" dirty="0" smtClean="0">
                <a:latin typeface="Times New Roman" pitchFamily="18" charset="0"/>
                <a:cs typeface="Times New Roman" pitchFamily="18" charset="0"/>
              </a:rPr>
              <a:t>system. </a:t>
            </a:r>
            <a:endParaRPr lang="en-US" sz="3100" dirty="0">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6705600"/>
          </a:xfrm>
        </p:spPr>
        <p:txBody>
          <a:bodyPr>
            <a:noAutofit/>
          </a:bodyPr>
          <a:lstStyle/>
          <a:p>
            <a:endParaRPr lang="en-US" sz="2000" dirty="0">
              <a:latin typeface="Times New Roman" pitchFamily="18" charset="0"/>
              <a:cs typeface="Times New Roman" pitchFamily="18" charset="0"/>
            </a:endParaRPr>
          </a:p>
          <a:p>
            <a:pPr algn="just">
              <a:buFont typeface="Wingdings" pitchFamily="2" charset="2"/>
              <a:buChar char="v"/>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pilot, via the cabin components, sends a signal, or demand, to a valve that opens ports through which high pressure hydraulic fluid flows and operates one or more actuators. </a:t>
            </a:r>
          </a:p>
          <a:p>
            <a:pPr algn="just">
              <a:buFont typeface="Wingdings" pitchFamily="2" charset="2"/>
              <a:buChar char="v"/>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valve, that is located near the actuators, can be </a:t>
            </a:r>
            <a:r>
              <a:rPr lang="en-US" sz="2400" dirty="0" err="1">
                <a:latin typeface="Times New Roman" pitchFamily="18" charset="0"/>
                <a:cs typeface="Times New Roman" pitchFamily="18" charset="0"/>
              </a:rPr>
              <a:t>signalled</a:t>
            </a:r>
            <a:r>
              <a:rPr lang="en-US" sz="2400" dirty="0">
                <a:latin typeface="Times New Roman" pitchFamily="18" charset="0"/>
                <a:cs typeface="Times New Roman" pitchFamily="18" charset="0"/>
              </a:rPr>
              <a:t> in two different ways: mechanically or electrically </a:t>
            </a:r>
          </a:p>
          <a:p>
            <a:pPr algn="just">
              <a:buFont typeface="Wingdings" pitchFamily="2" charset="2"/>
              <a:buChar char="v"/>
            </a:pPr>
            <a:r>
              <a:rPr lang="en-US" sz="2400" dirty="0" smtClean="0">
                <a:latin typeface="Times New Roman" pitchFamily="18" charset="0"/>
                <a:cs typeface="Times New Roman" pitchFamily="18" charset="0"/>
              </a:rPr>
              <a:t>Mechanical </a:t>
            </a:r>
            <a:r>
              <a:rPr lang="en-US" sz="2400" dirty="0" err="1">
                <a:latin typeface="Times New Roman" pitchFamily="18" charset="0"/>
                <a:cs typeface="Times New Roman" pitchFamily="18" charset="0"/>
              </a:rPr>
              <a:t>signalling</a:t>
            </a:r>
            <a:r>
              <a:rPr lang="en-US" sz="2400" dirty="0">
                <a:latin typeface="Times New Roman" pitchFamily="18" charset="0"/>
                <a:cs typeface="Times New Roman" pitchFamily="18" charset="0"/>
              </a:rPr>
              <a:t> is obtained by push-pull rods, or more commonly by cables and pulleys </a:t>
            </a:r>
          </a:p>
          <a:p>
            <a:pPr algn="just">
              <a:buFont typeface="Wingdings" pitchFamily="2" charset="2"/>
              <a:buChar char="v"/>
            </a:pPr>
            <a:r>
              <a:rPr lang="en-US" sz="2400" dirty="0" smtClean="0">
                <a:latin typeface="Times New Roman" pitchFamily="18" charset="0"/>
                <a:cs typeface="Times New Roman" pitchFamily="18" charset="0"/>
              </a:rPr>
              <a:t>Electrical </a:t>
            </a:r>
            <a:r>
              <a:rPr lang="en-US" sz="2400" dirty="0" err="1">
                <a:latin typeface="Times New Roman" pitchFamily="18" charset="0"/>
                <a:cs typeface="Times New Roman" pitchFamily="18" charset="0"/>
              </a:rPr>
              <a:t>signalling</a:t>
            </a:r>
            <a:r>
              <a:rPr lang="en-US" sz="2400" dirty="0">
                <a:latin typeface="Times New Roman" pitchFamily="18" charset="0"/>
                <a:cs typeface="Times New Roman" pitchFamily="18" charset="0"/>
              </a:rPr>
              <a:t> is a solution of more modern and sophisticated vehicles </a:t>
            </a:r>
          </a:p>
          <a:p>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09600"/>
            <a:ext cx="9144000" cy="5516563"/>
          </a:xfrm>
        </p:spPr>
        <p:txBody>
          <a:bodyPr>
            <a:normAutofit/>
          </a:bodyPr>
          <a:lstStyle/>
          <a:p>
            <a:pPr>
              <a:lnSpc>
                <a:spcPct val="200000"/>
              </a:lnSpc>
              <a:buFont typeface="Wingdings" pitchFamily="2" charset="2"/>
              <a:buChar char="v"/>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basic principle of the hydraulic control is simple, but two aspects must be noticed when a powered control is introduced: </a:t>
            </a:r>
          </a:p>
          <a:p>
            <a:pPr>
              <a:lnSpc>
                <a:spcPct val="200000"/>
              </a:lnSpc>
              <a:buFont typeface="Wingdings" pitchFamily="2" charset="2"/>
              <a:buChar char="v"/>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system must control the surface in a proportional way, i.e. the surface response (deflection) must be function to the pilot’s demand (stick deflection, for instance) </a:t>
            </a:r>
          </a:p>
          <a:p>
            <a:pPr>
              <a:lnSpc>
                <a:spcPct val="200000"/>
              </a:lnSpc>
              <a:buFont typeface="Wingdings" pitchFamily="2" charset="2"/>
              <a:buChar char="v"/>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pilot that with little effort acts on a control valve must have a feedback on the maneuver intensity </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92500"/>
          </a:bodyPr>
          <a:lstStyle/>
          <a:p>
            <a:endParaRPr lang="en-US" dirty="0"/>
          </a:p>
          <a:p>
            <a:pPr>
              <a:lnSpc>
                <a:spcPct val="200000"/>
              </a:lnSpc>
              <a:buFont typeface="Wingdings" pitchFamily="2" charset="2"/>
              <a:buChar char="v"/>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pilot, in normal hydraulic operating conditions, is requested for a very low effort, necessary to contrast the mechanical frictions of the linkage and the movement of the control valve </a:t>
            </a:r>
          </a:p>
          <a:p>
            <a:pPr>
              <a:lnSpc>
                <a:spcPct val="200000"/>
              </a:lnSpc>
              <a:buFont typeface="Wingdings" pitchFamily="2" charset="2"/>
              <a:buChar char="v"/>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pilot is then no more aware of the load condition being imposed to the aircraft. </a:t>
            </a:r>
          </a:p>
          <a:p>
            <a:pPr>
              <a:lnSpc>
                <a:spcPct val="200000"/>
              </a:lnSpc>
              <a:buFont typeface="Wingdings" pitchFamily="2" charset="2"/>
              <a:buChar char="v"/>
            </a:pPr>
            <a:r>
              <a:rPr lang="en-US" sz="2400" dirty="0" smtClean="0">
                <a:latin typeface="Times New Roman" pitchFamily="18" charset="0"/>
                <a:cs typeface="Times New Roman" pitchFamily="18" charset="0"/>
              </a:rPr>
              <a:t>An </a:t>
            </a:r>
            <a:r>
              <a:rPr lang="en-US" sz="2400" dirty="0">
                <a:latin typeface="Times New Roman" pitchFamily="18" charset="0"/>
                <a:cs typeface="Times New Roman" pitchFamily="18" charset="0"/>
              </a:rPr>
              <a:t>artificial feel is introduced in powered systems, acting directly on the cabin control stick or pedals </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
            <a:ext cx="8229600" cy="6553200"/>
          </a:xfrm>
        </p:spPr>
        <p:txBody>
          <a:bodyPr>
            <a:normAutofit/>
          </a:bodyPr>
          <a:lstStyle/>
          <a:p>
            <a:pPr algn="just">
              <a:lnSpc>
                <a:spcPct val="210000"/>
              </a:lnSpc>
              <a:buFont typeface="Wingdings" pitchFamily="2" charset="2"/>
              <a:buChar char="v"/>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simplest solution is a spring system, then responding to the pilot’s demand with a force proportional to the stick deflection; this solution has of course the limit to be not sensitive to the actual flight conditions. </a:t>
            </a:r>
          </a:p>
          <a:p>
            <a:pPr algn="just">
              <a:lnSpc>
                <a:spcPct val="210000"/>
              </a:lnSpc>
              <a:buFont typeface="Wingdings" pitchFamily="2" charset="2"/>
              <a:buChar char="v"/>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more sophisticated artificial feel is the so-called Q feel. This system receives data from the </a:t>
            </a:r>
            <a:r>
              <a:rPr lang="en-US" sz="2000" dirty="0" err="1">
                <a:latin typeface="Times New Roman" pitchFamily="18" charset="0"/>
                <a:cs typeface="Times New Roman" pitchFamily="18" charset="0"/>
              </a:rPr>
              <a:t>pitot</a:t>
            </a:r>
            <a:r>
              <a:rPr lang="en-US" sz="2000" dirty="0">
                <a:latin typeface="Times New Roman" pitchFamily="18" charset="0"/>
                <a:cs typeface="Times New Roman" pitchFamily="18" charset="0"/>
              </a:rPr>
              <a:t>-static probes, reading the dynamic pressure, or the difference between total (pt) and static (</a:t>
            </a:r>
            <a:r>
              <a:rPr lang="en-US" sz="2000" dirty="0" err="1">
                <a:latin typeface="Times New Roman" pitchFamily="18" charset="0"/>
                <a:cs typeface="Times New Roman" pitchFamily="18" charset="0"/>
              </a:rPr>
              <a:t>ps</a:t>
            </a:r>
            <a:r>
              <a:rPr lang="en-US" sz="2000" dirty="0">
                <a:latin typeface="Times New Roman" pitchFamily="18" charset="0"/>
                <a:cs typeface="Times New Roman" pitchFamily="18" charset="0"/>
              </a:rPr>
              <a:t>) pressure, that is proportional to the aircraft speed v through the air density ρ: </a:t>
            </a:r>
          </a:p>
          <a:p>
            <a:endParaRPr lang="en-US" dirty="0"/>
          </a:p>
        </p:txBody>
      </p:sp>
      <p:pic>
        <p:nvPicPr>
          <p:cNvPr id="4" name="Picture 2"/>
          <p:cNvPicPr>
            <a:picLocks noChangeAspect="1" noChangeArrowheads="1"/>
          </p:cNvPicPr>
          <p:nvPr/>
        </p:nvPicPr>
        <p:blipFill>
          <a:blip r:embed="rId2"/>
          <a:srcRect/>
          <a:stretch>
            <a:fillRect/>
          </a:stretch>
        </p:blipFill>
        <p:spPr bwMode="auto">
          <a:xfrm>
            <a:off x="2514600" y="5029200"/>
            <a:ext cx="3390900" cy="11620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lnSpc>
                <a:spcPct val="200000"/>
              </a:lnSpc>
              <a:buFont typeface="Wingdings" pitchFamily="2" charset="2"/>
              <a:buChar char="v"/>
            </a:pPr>
            <a:r>
              <a:rPr lang="en-US" sz="2000" dirty="0" smtClean="0">
                <a:latin typeface="Times New Roman" pitchFamily="18" charset="0"/>
                <a:cs typeface="Times New Roman" pitchFamily="18" charset="0"/>
              </a:rPr>
              <a:t>This </a:t>
            </a:r>
            <a:r>
              <a:rPr lang="en-US" sz="2000" dirty="0">
                <a:latin typeface="Times New Roman" pitchFamily="18" charset="0"/>
                <a:cs typeface="Times New Roman" pitchFamily="18" charset="0"/>
              </a:rPr>
              <a:t>signal is used to modulate a hydraulic cylinder that increases the stiffness in the artificial feel system, in such a way that the pilot is given a contrast force in the pedals or stick that is also proportional to the aircraft </a:t>
            </a:r>
            <a:r>
              <a:rPr lang="en-US" sz="2000" dirty="0" smtClean="0">
                <a:latin typeface="Times New Roman" pitchFamily="18" charset="0"/>
                <a:cs typeface="Times New Roman" pitchFamily="18" charset="0"/>
              </a:rPr>
              <a:t>speed. </a:t>
            </a:r>
            <a:endParaRPr lang="en-US" sz="2000" dirty="0">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r>
              <a:rPr lang="en-US" sz="3100" dirty="0">
                <a:latin typeface="Times New Roman" pitchFamily="18" charset="0"/>
                <a:cs typeface="Times New Roman" pitchFamily="18" charset="0"/>
              </a:rPr>
              <a:t>Disadvantages of Mechanical and Hydro-Mechanical Systems </a:t>
            </a:r>
          </a:p>
        </p:txBody>
      </p:sp>
      <p:sp>
        <p:nvSpPr>
          <p:cNvPr id="3" name="Content Placeholder 2"/>
          <p:cNvSpPr>
            <a:spLocks noGrp="1"/>
          </p:cNvSpPr>
          <p:nvPr>
            <p:ph idx="1"/>
          </p:nvPr>
        </p:nvSpPr>
        <p:spPr/>
        <p:txBody>
          <a:bodyPr>
            <a:normAutofit fontScale="25000" lnSpcReduction="20000"/>
          </a:bodyPr>
          <a:lstStyle/>
          <a:p>
            <a:endParaRPr lang="en-US" dirty="0"/>
          </a:p>
          <a:p>
            <a:pPr algn="just">
              <a:lnSpc>
                <a:spcPct val="170000"/>
              </a:lnSpc>
              <a:buFont typeface="Wingdings" pitchFamily="2" charset="2"/>
              <a:buChar char="v"/>
            </a:pPr>
            <a:r>
              <a:rPr lang="en-US" sz="8000" dirty="0" smtClean="0">
                <a:latin typeface="Times New Roman" pitchFamily="18" charset="0"/>
                <a:cs typeface="Times New Roman" pitchFamily="18" charset="0"/>
              </a:rPr>
              <a:t>Heavy </a:t>
            </a:r>
            <a:r>
              <a:rPr lang="en-US" sz="8000" dirty="0">
                <a:latin typeface="Times New Roman" pitchFamily="18" charset="0"/>
                <a:cs typeface="Times New Roman" pitchFamily="18" charset="0"/>
              </a:rPr>
              <a:t>and require careful routing of flight control cables through the aircraft using pulleys, cranks, tension cables and hydraulic pipes. </a:t>
            </a:r>
          </a:p>
          <a:p>
            <a:pPr algn="just">
              <a:lnSpc>
                <a:spcPct val="170000"/>
              </a:lnSpc>
              <a:buFont typeface="Wingdings" pitchFamily="2" charset="2"/>
              <a:buChar char="v"/>
            </a:pPr>
            <a:r>
              <a:rPr lang="en-US" sz="8000" dirty="0" smtClean="0">
                <a:latin typeface="Times New Roman" pitchFamily="18" charset="0"/>
                <a:cs typeface="Times New Roman" pitchFamily="18" charset="0"/>
              </a:rPr>
              <a:t>They </a:t>
            </a:r>
            <a:r>
              <a:rPr lang="en-US" sz="8000" dirty="0">
                <a:latin typeface="Times New Roman" pitchFamily="18" charset="0"/>
                <a:cs typeface="Times New Roman" pitchFamily="18" charset="0"/>
              </a:rPr>
              <a:t>require redundant backup to deal with failures, which again increases weight. </a:t>
            </a:r>
          </a:p>
          <a:p>
            <a:pPr algn="just">
              <a:lnSpc>
                <a:spcPct val="170000"/>
              </a:lnSpc>
              <a:buFont typeface="Wingdings" pitchFamily="2" charset="2"/>
              <a:buChar char="v"/>
            </a:pPr>
            <a:r>
              <a:rPr lang="en-US" sz="8000" dirty="0" smtClean="0">
                <a:latin typeface="Times New Roman" pitchFamily="18" charset="0"/>
                <a:cs typeface="Times New Roman" pitchFamily="18" charset="0"/>
              </a:rPr>
              <a:t>Limited </a:t>
            </a:r>
            <a:r>
              <a:rPr lang="en-US" sz="8000" dirty="0">
                <a:latin typeface="Times New Roman" pitchFamily="18" charset="0"/>
                <a:cs typeface="Times New Roman" pitchFamily="18" charset="0"/>
              </a:rPr>
              <a:t>ability to compensate for changing aerodynamic conditions </a:t>
            </a:r>
          </a:p>
          <a:p>
            <a:pPr algn="just">
              <a:lnSpc>
                <a:spcPct val="170000"/>
              </a:lnSpc>
              <a:buFont typeface="Wingdings" pitchFamily="2" charset="2"/>
              <a:buChar char="v"/>
            </a:pPr>
            <a:r>
              <a:rPr lang="en-US" sz="8000" dirty="0" smtClean="0">
                <a:latin typeface="Times New Roman" pitchFamily="18" charset="0"/>
                <a:cs typeface="Times New Roman" pitchFamily="18" charset="0"/>
              </a:rPr>
              <a:t>Dangerous </a:t>
            </a:r>
            <a:r>
              <a:rPr lang="en-US" sz="8000" dirty="0">
                <a:latin typeface="Times New Roman" pitchFamily="18" charset="0"/>
                <a:cs typeface="Times New Roman" pitchFamily="18" charset="0"/>
              </a:rPr>
              <a:t>characteristics such as stalling, spinning and pilot-induced oscillation (PIO), which depend mainly on the stability and structure of the aircraft concerned rather than the control system itself, can still occur with these systems </a:t>
            </a:r>
          </a:p>
          <a:p>
            <a:pPr algn="just"/>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9600" y="228600"/>
            <a:ext cx="8305800" cy="2637710"/>
          </a:xfrm>
          <a:prstGeom prst="rect">
            <a:avLst/>
          </a:prstGeom>
        </p:spPr>
        <p:txBody>
          <a:bodyPr wrap="square">
            <a:spAutoFit/>
          </a:bodyPr>
          <a:lstStyle/>
          <a:p>
            <a:pPr algn="just">
              <a:lnSpc>
                <a:spcPct val="170000"/>
              </a:lnSpc>
              <a:buFont typeface="Wingdings" pitchFamily="2" charset="2"/>
              <a:buChar char="v"/>
            </a:pPr>
            <a:r>
              <a:rPr lang="en-US" sz="2000" dirty="0" smtClean="0">
                <a:latin typeface="Times New Roman" pitchFamily="18" charset="0"/>
                <a:cs typeface="Times New Roman" pitchFamily="18" charset="0"/>
              </a:rPr>
              <a:t>By using electrical control circuits combined with computers, designers can save weight, improve reliability, and use the computers to mitigate the undesirable characteristics mentioned above. </a:t>
            </a:r>
          </a:p>
          <a:p>
            <a:pPr algn="just">
              <a:lnSpc>
                <a:spcPct val="170000"/>
              </a:lnSpc>
              <a:buFont typeface="Wingdings" pitchFamily="2" charset="2"/>
              <a:buChar char="v"/>
            </a:pPr>
            <a:r>
              <a:rPr lang="en-US" sz="2000" dirty="0" smtClean="0">
                <a:latin typeface="Times New Roman" pitchFamily="18" charset="0"/>
                <a:cs typeface="Times New Roman" pitchFamily="18" charset="0"/>
              </a:rPr>
              <a:t>Modern advanced fly-by-wire systems are also used to control unstable fighter aircraft. </a:t>
            </a:r>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POWER ASSISTED &amp; POWER OPERATED</a:t>
            </a:r>
            <a:endParaRPr lang="en-US" dirty="0"/>
          </a:p>
        </p:txBody>
      </p:sp>
      <p:sp>
        <p:nvSpPr>
          <p:cNvPr id="5" name="Content Placeholder 4"/>
          <p:cNvSpPr>
            <a:spLocks noGrp="1"/>
          </p:cNvSpPr>
          <p:nvPr>
            <p:ph idx="1"/>
          </p:nvPr>
        </p:nvSpPr>
        <p:spPr>
          <a:xfrm>
            <a:off x="0" y="1219200"/>
            <a:ext cx="9144000" cy="5638800"/>
          </a:xfrm>
        </p:spPr>
        <p:txBody>
          <a:bodyPr>
            <a:normAutofit/>
          </a:bodyPr>
          <a:lstStyle/>
          <a:p>
            <a:pPr>
              <a:lnSpc>
                <a:spcPct val="150000"/>
              </a:lnSpc>
              <a:buNone/>
            </a:pPr>
            <a:r>
              <a:rPr lang="en-US" sz="2000" dirty="0">
                <a:latin typeface="Times New Roman" pitchFamily="18" charset="0"/>
                <a:cs typeface="Times New Roman" pitchFamily="18" charset="0"/>
              </a:rPr>
              <a:t>Power Assisted</a:t>
            </a:r>
          </a:p>
          <a:p>
            <a:pPr>
              <a:lnSpc>
                <a:spcPct val="150000"/>
              </a:lnSpc>
              <a:buNone/>
            </a:pPr>
            <a:r>
              <a:rPr lang="en-US" sz="2000" dirty="0" smtClean="0">
                <a:latin typeface="Times New Roman" pitchFamily="18" charset="0"/>
                <a:cs typeface="Times New Roman" pitchFamily="18" charset="0"/>
              </a:rPr>
              <a:t>	Movement </a:t>
            </a:r>
            <a:r>
              <a:rPr lang="en-US" sz="2000" dirty="0">
                <a:latin typeface="Times New Roman" pitchFamily="18" charset="0"/>
                <a:cs typeface="Times New Roman" pitchFamily="18" charset="0"/>
              </a:rPr>
              <a:t>of the control column will </a:t>
            </a:r>
            <a:r>
              <a:rPr lang="en-US" sz="2000" dirty="0" smtClean="0">
                <a:latin typeface="Times New Roman" pitchFamily="18" charset="0"/>
                <a:cs typeface="Times New Roman" pitchFamily="18" charset="0"/>
              </a:rPr>
              <a:t>move both </a:t>
            </a:r>
            <a:r>
              <a:rPr lang="en-US" sz="2000" dirty="0">
                <a:latin typeface="Times New Roman" pitchFamily="18" charset="0"/>
                <a:cs typeface="Times New Roman" pitchFamily="18" charset="0"/>
              </a:rPr>
              <a:t>the flying control and the pilot </a:t>
            </a:r>
            <a:r>
              <a:rPr lang="en-US" sz="2000" dirty="0" smtClean="0">
                <a:latin typeface="Times New Roman" pitchFamily="18" charset="0"/>
                <a:cs typeface="Times New Roman" pitchFamily="18" charset="0"/>
              </a:rPr>
              <a:t>valve Reversible controls.</a:t>
            </a:r>
          </a:p>
        </p:txBody>
      </p:sp>
      <p:pic>
        <p:nvPicPr>
          <p:cNvPr id="3075" name="Picture 3"/>
          <p:cNvPicPr>
            <a:picLocks noChangeAspect="1" noChangeArrowheads="1"/>
          </p:cNvPicPr>
          <p:nvPr/>
        </p:nvPicPr>
        <p:blipFill>
          <a:blip r:embed="rId2"/>
          <a:srcRect/>
          <a:stretch>
            <a:fillRect/>
          </a:stretch>
        </p:blipFill>
        <p:spPr bwMode="auto">
          <a:xfrm>
            <a:off x="0" y="2743200"/>
            <a:ext cx="9144000" cy="4114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4525963"/>
          </a:xfrm>
        </p:spPr>
        <p:txBody>
          <a:bodyPr/>
          <a:lstStyle/>
          <a:p>
            <a:pPr>
              <a:buNone/>
            </a:pPr>
            <a:r>
              <a:rPr lang="en-US" sz="2400" b="1" dirty="0" smtClean="0">
                <a:latin typeface="Times New Roman" pitchFamily="18" charset="0"/>
                <a:cs typeface="Times New Roman" pitchFamily="18" charset="0"/>
              </a:rPr>
              <a:t>Power Operated</a:t>
            </a:r>
          </a:p>
          <a:p>
            <a:pPr>
              <a:buNone/>
            </a:pPr>
            <a:r>
              <a:rPr lang="en-US" sz="2400" b="1" dirty="0" smtClean="0">
                <a:latin typeface="Times New Roman" pitchFamily="18" charset="0"/>
                <a:cs typeface="Times New Roman" pitchFamily="18" charset="0"/>
              </a:rPr>
              <a:t>Movement of the control column only moves the pilot valve.</a:t>
            </a:r>
          </a:p>
          <a:p>
            <a:pPr>
              <a:buNone/>
            </a:pPr>
            <a:r>
              <a:rPr lang="en-US" sz="2400" b="1" dirty="0" smtClean="0">
                <a:latin typeface="Times New Roman" pitchFamily="18" charset="0"/>
                <a:cs typeface="Times New Roman" pitchFamily="18" charset="0"/>
              </a:rPr>
              <a:t>Irreversible controls</a:t>
            </a:r>
          </a:p>
          <a:p>
            <a:pPr>
              <a:buNone/>
            </a:pPr>
            <a:endParaRPr lang="en-US" sz="2400" dirty="0" smtClean="0">
              <a:latin typeface="Times New Roman" pitchFamily="18" charset="0"/>
              <a:cs typeface="Times New Roman" pitchFamily="18" charset="0"/>
            </a:endParaRPr>
          </a:p>
          <a:p>
            <a:endParaRPr lang="en-US" dirty="0"/>
          </a:p>
        </p:txBody>
      </p:sp>
      <p:pic>
        <p:nvPicPr>
          <p:cNvPr id="5" name="Picture 2"/>
          <p:cNvPicPr>
            <a:picLocks noChangeAspect="1" noChangeArrowheads="1"/>
          </p:cNvPicPr>
          <p:nvPr/>
        </p:nvPicPr>
        <p:blipFill>
          <a:blip r:embed="rId2"/>
          <a:srcRect/>
          <a:stretch>
            <a:fillRect/>
          </a:stretch>
        </p:blipFill>
        <p:spPr bwMode="auto">
          <a:xfrm>
            <a:off x="0" y="1752600"/>
            <a:ext cx="9144000" cy="5105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latin typeface="Times New Roman" pitchFamily="18" charset="0"/>
                <a:cs typeface="Times New Roman" pitchFamily="18" charset="0"/>
              </a:rPr>
              <a:t>ARTIFICIAL FEEL (Q-FEEL)</a:t>
            </a:r>
            <a:br>
              <a:rPr lang="en-US" sz="2800" b="1" dirty="0" smtClean="0">
                <a:latin typeface="Times New Roman" pitchFamily="18" charset="0"/>
                <a:cs typeface="Times New Roman" pitchFamily="18" charset="0"/>
              </a:rPr>
            </a:b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4525963"/>
          </a:xfrm>
        </p:spPr>
        <p:txBody>
          <a:bodyPr>
            <a:normAutofit/>
          </a:bodyPr>
          <a:lstStyle/>
          <a:p>
            <a:pPr algn="just">
              <a:lnSpc>
                <a:spcPct val="200000"/>
              </a:lnSpc>
              <a:buFont typeface="Wingdings" pitchFamily="2" charset="2"/>
              <a:buChar char="v"/>
            </a:pPr>
            <a:r>
              <a:rPr lang="en-US" sz="2000" dirty="0" smtClean="0">
                <a:latin typeface="Times New Roman" pitchFamily="18" charset="0"/>
                <a:cs typeface="Times New Roman" pitchFamily="18" charset="0"/>
              </a:rPr>
              <a:t>Artificial </a:t>
            </a:r>
            <a:r>
              <a:rPr lang="en-US" sz="2000" dirty="0">
                <a:latin typeface="Times New Roman" pitchFamily="18" charset="0"/>
                <a:cs typeface="Times New Roman" pitchFamily="18" charset="0"/>
              </a:rPr>
              <a:t>feel systems are designed to increase control column/rudder pedal forces to reflect increases in:-IAS (q) by sensing dynamic pressure-Control </a:t>
            </a:r>
            <a:r>
              <a:rPr lang="en-US" sz="2000" dirty="0" smtClean="0">
                <a:latin typeface="Times New Roman" pitchFamily="18" charset="0"/>
                <a:cs typeface="Times New Roman" pitchFamily="18" charset="0"/>
              </a:rPr>
              <a:t>deflection in </a:t>
            </a:r>
            <a:r>
              <a:rPr lang="en-US" sz="2000" dirty="0">
                <a:latin typeface="Times New Roman" pitchFamily="18" charset="0"/>
                <a:cs typeface="Times New Roman" pitchFamily="18" charset="0"/>
              </a:rPr>
              <a:t>order to reduce the chance </a:t>
            </a:r>
            <a:r>
              <a:rPr lang="en-US" sz="2000" dirty="0" smtClean="0">
                <a:latin typeface="Times New Roman" pitchFamily="18" charset="0"/>
                <a:cs typeface="Times New Roman" pitchFamily="18" charset="0"/>
              </a:rPr>
              <a:t>of overstressing </a:t>
            </a:r>
            <a:r>
              <a:rPr lang="en-US" sz="2000" dirty="0">
                <a:latin typeface="Times New Roman" pitchFamily="18" charset="0"/>
                <a:cs typeface="Times New Roman" pitchFamily="18" charset="0"/>
              </a:rPr>
              <a:t>the aircraft</a:t>
            </a:r>
          </a:p>
          <a:p>
            <a:pPr algn="just">
              <a:lnSpc>
                <a:spcPct val="200000"/>
              </a:lnSpc>
              <a:buFont typeface="Wingdings" pitchFamily="2" charset="2"/>
              <a:buChar char="v"/>
            </a:pPr>
            <a:r>
              <a:rPr lang="en-US" sz="2000" dirty="0" smtClean="0">
                <a:latin typeface="Times New Roman" pitchFamily="18" charset="0"/>
                <a:cs typeface="Times New Roman" pitchFamily="18" charset="0"/>
              </a:rPr>
              <a:t>Normally duplicated and fitted in parallel with </a:t>
            </a:r>
            <a:r>
              <a:rPr lang="en-US" sz="2000" dirty="0">
                <a:latin typeface="Times New Roman" pitchFamily="18" charset="0"/>
                <a:cs typeface="Times New Roman" pitchFamily="18" charset="0"/>
              </a:rPr>
              <a:t>the control </a:t>
            </a:r>
            <a:r>
              <a:rPr lang="en-US" sz="2000" dirty="0" smtClean="0">
                <a:latin typeface="Times New Roman" pitchFamily="18" charset="0"/>
                <a:cs typeface="Times New Roman" pitchFamily="18" charset="0"/>
              </a:rPr>
              <a:t>runs</a:t>
            </a:r>
            <a:endParaRPr lang="en-US" sz="2000" dirty="0">
              <a:latin typeface="Times New Roman" pitchFamily="18" charset="0"/>
              <a:cs typeface="Times New Roman" pitchFamily="18" charset="0"/>
            </a:endParaRPr>
          </a:p>
        </p:txBody>
      </p:sp>
      <p:pic>
        <p:nvPicPr>
          <p:cNvPr id="5" name="Picture 2"/>
          <p:cNvPicPr>
            <a:picLocks noChangeAspect="1" noChangeArrowheads="1"/>
          </p:cNvPicPr>
          <p:nvPr/>
        </p:nvPicPr>
        <p:blipFill>
          <a:blip r:embed="rId2"/>
          <a:srcRect/>
          <a:stretch>
            <a:fillRect/>
          </a:stretch>
        </p:blipFill>
        <p:spPr bwMode="auto">
          <a:xfrm>
            <a:off x="1219200" y="4572000"/>
            <a:ext cx="5334000" cy="14323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8229600" cy="6858000"/>
          </a:xfrm>
        </p:spPr>
        <p:txBody>
          <a:bodyPr>
            <a:normAutofit/>
          </a:bodyPr>
          <a:lstStyle/>
          <a:p>
            <a:pPr algn="ctr">
              <a:lnSpc>
                <a:spcPct val="150000"/>
              </a:lnSpc>
              <a:buFont typeface="Wingdings" pitchFamily="2" charset="2"/>
              <a:buChar char="v"/>
            </a:pPr>
            <a:r>
              <a:rPr lang="en-US" sz="2200" dirty="0" smtClean="0">
                <a:latin typeface="Times New Roman" pitchFamily="18" charset="0"/>
                <a:cs typeface="Times New Roman" pitchFamily="18" charset="0"/>
              </a:rPr>
              <a:t>FBW </a:t>
            </a:r>
            <a:r>
              <a:rPr lang="en-US" sz="2200" dirty="0">
                <a:latin typeface="Times New Roman" pitchFamily="18" charset="0"/>
                <a:cs typeface="Times New Roman" pitchFamily="18" charset="0"/>
              </a:rPr>
              <a:t>– Introduction </a:t>
            </a:r>
          </a:p>
          <a:p>
            <a:pPr algn="just">
              <a:lnSpc>
                <a:spcPct val="150000"/>
              </a:lnSpc>
              <a:buFont typeface="Wingdings" pitchFamily="2" charset="2"/>
              <a:buChar char="v"/>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FBW architecture was developed in 1970’s </a:t>
            </a:r>
          </a:p>
          <a:p>
            <a:pPr algn="just">
              <a:lnSpc>
                <a:spcPct val="150000"/>
              </a:lnSpc>
              <a:buFont typeface="Wingdings" pitchFamily="2" charset="2"/>
              <a:buChar char="v"/>
            </a:pPr>
            <a:r>
              <a:rPr lang="en-US" sz="2000" dirty="0" smtClean="0">
                <a:latin typeface="Times New Roman" pitchFamily="18" charset="0"/>
                <a:cs typeface="Times New Roman" pitchFamily="18" charset="0"/>
              </a:rPr>
              <a:t>Initially </a:t>
            </a:r>
            <a:r>
              <a:rPr lang="en-US" sz="2000" dirty="0">
                <a:latin typeface="Times New Roman" pitchFamily="18" charset="0"/>
                <a:cs typeface="Times New Roman" pitchFamily="18" charset="0"/>
              </a:rPr>
              <a:t>starting as an analogue technique and later on transformed into digital. </a:t>
            </a:r>
          </a:p>
          <a:p>
            <a:pPr algn="just">
              <a:lnSpc>
                <a:spcPct val="150000"/>
              </a:lnSpc>
              <a:buFont typeface="Wingdings" pitchFamily="2" charset="2"/>
              <a:buChar char="v"/>
            </a:pPr>
            <a:r>
              <a:rPr lang="en-US" sz="2000" dirty="0" smtClean="0">
                <a:latin typeface="Times New Roman" pitchFamily="18" charset="0"/>
                <a:cs typeface="Times New Roman" pitchFamily="18" charset="0"/>
              </a:rPr>
              <a:t>It </a:t>
            </a:r>
            <a:r>
              <a:rPr lang="en-US" sz="2000" dirty="0">
                <a:latin typeface="Times New Roman" pitchFamily="18" charset="0"/>
                <a:cs typeface="Times New Roman" pitchFamily="18" charset="0"/>
              </a:rPr>
              <a:t>was first developed for military aviation, where it is now a common solution </a:t>
            </a:r>
          </a:p>
          <a:p>
            <a:pPr algn="just">
              <a:lnSpc>
                <a:spcPct val="150000"/>
              </a:lnSpc>
              <a:buFont typeface="Wingdings" pitchFamily="2" charset="2"/>
              <a:buChar char="v"/>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supersonic Concorde can be considered a first and isolated civil aircraft equipped with a (analogue) fly-by-wire system </a:t>
            </a:r>
          </a:p>
          <a:p>
            <a:pPr algn="just">
              <a:lnSpc>
                <a:spcPct val="150000"/>
              </a:lnSpc>
              <a:buFont typeface="Wingdings" pitchFamily="2" charset="2"/>
              <a:buChar char="v"/>
            </a:pPr>
            <a:r>
              <a:rPr lang="en-US" sz="2000" dirty="0" smtClean="0">
                <a:latin typeface="Times New Roman" pitchFamily="18" charset="0"/>
                <a:cs typeface="Times New Roman" pitchFamily="18" charset="0"/>
              </a:rPr>
              <a:t>In </a:t>
            </a:r>
            <a:r>
              <a:rPr lang="en-US" sz="2000" dirty="0">
                <a:latin typeface="Times New Roman" pitchFamily="18" charset="0"/>
                <a:cs typeface="Times New Roman" pitchFamily="18" charset="0"/>
              </a:rPr>
              <a:t>the 80’s the digital technique was imported from military into civil aviation by Airbus, first with the A320, then followed by A319, A321, A330, A340, Boeing 777 and A380 (scheduled for 2005). </a:t>
            </a:r>
          </a:p>
          <a:p>
            <a:pPr algn="just">
              <a:lnSpc>
                <a:spcPct val="150000"/>
              </a:lnSpc>
              <a:buFont typeface="Wingdings" pitchFamily="2" charset="2"/>
              <a:buChar char="v"/>
            </a:pPr>
            <a:r>
              <a:rPr lang="en-US" sz="2000" dirty="0" smtClean="0">
                <a:latin typeface="Times New Roman" pitchFamily="18" charset="0"/>
                <a:cs typeface="Times New Roman" pitchFamily="18" charset="0"/>
              </a:rPr>
              <a:t>This </a:t>
            </a:r>
            <a:r>
              <a:rPr lang="en-US" sz="2000" dirty="0">
                <a:latin typeface="Times New Roman" pitchFamily="18" charset="0"/>
                <a:cs typeface="Times New Roman" pitchFamily="18" charset="0"/>
              </a:rPr>
              <a:t>architecture is based on computer signal </a:t>
            </a:r>
            <a:r>
              <a:rPr lang="en-US" sz="2000" dirty="0" smtClean="0">
                <a:latin typeface="Times New Roman" pitchFamily="18" charset="0"/>
                <a:cs typeface="Times New Roman" pitchFamily="18" charset="0"/>
              </a:rPr>
              <a:t>processing. </a:t>
            </a:r>
            <a:endParaRPr lang="en-US" sz="2000" dirty="0">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2000" dirty="0" smtClean="0">
                <a:latin typeface="Times New Roman" pitchFamily="18" charset="0"/>
                <a:cs typeface="Times New Roman" pitchFamily="18" charset="0"/>
              </a:rPr>
              <a:t>ANALOG FLYBYWIRE</a:t>
            </a:r>
            <a:endParaRPr lang="en-US" sz="20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219201"/>
            <a:ext cx="8229600" cy="1981200"/>
          </a:xfrm>
        </p:spPr>
        <p:txBody>
          <a:bodyPr/>
          <a:lstStyle/>
          <a:p>
            <a:pPr marL="365760" indent="-256032" algn="just" fontAlgn="auto">
              <a:lnSpc>
                <a:spcPct val="150000"/>
              </a:lnSpc>
              <a:spcAft>
                <a:spcPts val="0"/>
              </a:spcAft>
              <a:buFont typeface="Wingdings" pitchFamily="2" charset="2"/>
              <a:buChar char="v"/>
              <a:defRPr/>
            </a:pPr>
            <a:r>
              <a:rPr lang="en-US" sz="2000" dirty="0" smtClean="0">
                <a:solidFill>
                  <a:schemeClr val="accent1">
                    <a:lumMod val="75000"/>
                  </a:schemeClr>
                </a:solidFill>
                <a:latin typeface="Times New Roman" pitchFamily="18" charset="0"/>
                <a:cs typeface="Times New Roman" pitchFamily="18" charset="0"/>
              </a:rPr>
              <a:t>The control mechanisms in the   cockpit now operate signal transducers, which in turn generate the  appropriate electronic commands.</a:t>
            </a:r>
          </a:p>
          <a:p>
            <a:pPr marL="365760" indent="-256032" algn="just" fontAlgn="auto">
              <a:lnSpc>
                <a:spcPct val="150000"/>
              </a:lnSpc>
              <a:spcAft>
                <a:spcPts val="0"/>
              </a:spcAft>
              <a:buFont typeface="Wingdings" pitchFamily="2" charset="2"/>
              <a:buChar char="v"/>
              <a:defRPr/>
            </a:pPr>
            <a:r>
              <a:rPr lang="en-US" sz="2000" dirty="0" smtClean="0">
                <a:solidFill>
                  <a:schemeClr val="accent1">
                    <a:lumMod val="75000"/>
                  </a:schemeClr>
                </a:solidFill>
                <a:latin typeface="Times New Roman" pitchFamily="18" charset="0"/>
                <a:cs typeface="Times New Roman" pitchFamily="18" charset="0"/>
              </a:rPr>
              <a:t> These are next processed by an electronic  controller with an </a:t>
            </a:r>
            <a:r>
              <a:rPr lang="en-US" sz="2000" dirty="0" smtClean="0">
                <a:solidFill>
                  <a:schemeClr val="accent1">
                    <a:lumMod val="75000"/>
                  </a:schemeClr>
                </a:solidFill>
                <a:latin typeface="Times New Roman" pitchFamily="18" charset="0"/>
                <a:cs typeface="Times New Roman" pitchFamily="18" charset="0"/>
                <a:hlinkClick r:id="rId2"/>
              </a:rPr>
              <a:t>analog</a:t>
            </a:r>
            <a:r>
              <a:rPr lang="en-US" sz="2000" dirty="0" smtClean="0">
                <a:solidFill>
                  <a:schemeClr val="accent1">
                    <a:lumMod val="75000"/>
                  </a:schemeClr>
                </a:solidFill>
                <a:latin typeface="Times New Roman" pitchFamily="18" charset="0"/>
                <a:cs typeface="Times New Roman" pitchFamily="18" charset="0"/>
              </a:rPr>
              <a:t> signal. </a:t>
            </a:r>
            <a:endParaRPr lang="en-IN" sz="2000" dirty="0" smtClean="0">
              <a:solidFill>
                <a:schemeClr val="accent1">
                  <a:lumMod val="75000"/>
                </a:schemeClr>
              </a:solidFill>
              <a:latin typeface="Times New Roman" pitchFamily="18" charset="0"/>
              <a:cs typeface="Times New Roman" pitchFamily="18" charset="0"/>
            </a:endParaRPr>
          </a:p>
          <a:p>
            <a:endParaRPr lang="en-US" dirty="0"/>
          </a:p>
        </p:txBody>
      </p:sp>
      <p:sp>
        <p:nvSpPr>
          <p:cNvPr id="4" name="Title 1"/>
          <p:cNvSpPr txBox="1">
            <a:spLocks/>
          </p:cNvSpPr>
          <p:nvPr/>
        </p:nvSpPr>
        <p:spPr>
          <a:xfrm>
            <a:off x="609600" y="3200400"/>
            <a:ext cx="8229600" cy="792162"/>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DIGITAL FLYBYWIRE</a:t>
            </a:r>
            <a:endParaRPr kumimoji="0" lang="en-US" sz="20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5" name="Content Placeholder 2"/>
          <p:cNvSpPr txBox="1">
            <a:spLocks/>
          </p:cNvSpPr>
          <p:nvPr/>
        </p:nvSpPr>
        <p:spPr>
          <a:xfrm>
            <a:off x="609600" y="4191000"/>
            <a:ext cx="8229600" cy="2362200"/>
          </a:xfrm>
          <a:prstGeom prst="rect">
            <a:avLst/>
          </a:prstGeom>
        </p:spPr>
        <p:txBody>
          <a:bodyPr vert="horz" lIns="91440" tIns="45720" rIns="91440" bIns="45720" rtlCol="0">
            <a:normAutofit lnSpcReduction="10000"/>
          </a:bodyPr>
          <a:lstStyle/>
          <a:p>
            <a:pPr marL="365760" indent="-256032" algn="just" fontAlgn="auto">
              <a:lnSpc>
                <a:spcPct val="150000"/>
              </a:lnSpc>
              <a:spcAft>
                <a:spcPts val="0"/>
              </a:spcAft>
              <a:buFont typeface="Wingdings 3"/>
              <a:buChar char=""/>
              <a:defRPr/>
            </a:pPr>
            <a:r>
              <a:rPr lang="en-US" sz="2000" dirty="0" smtClean="0">
                <a:solidFill>
                  <a:schemeClr val="accent1">
                    <a:lumMod val="75000"/>
                  </a:schemeClr>
                </a:solidFill>
                <a:latin typeface="Times New Roman" pitchFamily="18" charset="0"/>
                <a:cs typeface="Times New Roman" pitchFamily="18" charset="0"/>
              </a:rPr>
              <a:t>A digital fly-by-wire flight control system is similar to its analog counterpart.</a:t>
            </a:r>
          </a:p>
          <a:p>
            <a:pPr marL="365760" indent="-256032" algn="just" fontAlgn="auto">
              <a:lnSpc>
                <a:spcPct val="150000"/>
              </a:lnSpc>
              <a:spcAft>
                <a:spcPts val="0"/>
              </a:spcAft>
              <a:buFont typeface="Wingdings 3"/>
              <a:buChar char=""/>
              <a:defRPr/>
            </a:pPr>
            <a:r>
              <a:rPr lang="en-US" sz="2000" dirty="0" smtClean="0">
                <a:solidFill>
                  <a:schemeClr val="accent1">
                    <a:lumMod val="75000"/>
                  </a:schemeClr>
                </a:solidFill>
                <a:latin typeface="Times New Roman" pitchFamily="18" charset="0"/>
                <a:cs typeface="Times New Roman" pitchFamily="18" charset="0"/>
              </a:rPr>
              <a:t>The signal processing is done by digital computers and the pilot literally can "fly-via-computer". It increases the flexibility of the flight control system.</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Fly by wire system</a:t>
            </a:r>
            <a:endParaRPr lang="en-US" dirty="0"/>
          </a:p>
        </p:txBody>
      </p:sp>
      <p:pic>
        <p:nvPicPr>
          <p:cNvPr id="13315" name="Picture 3"/>
          <p:cNvPicPr>
            <a:picLocks noGrp="1" noChangeAspect="1" noChangeArrowheads="1"/>
          </p:cNvPicPr>
          <p:nvPr>
            <p:ph idx="1"/>
          </p:nvPr>
        </p:nvPicPr>
        <p:blipFill>
          <a:blip r:embed="rId2"/>
          <a:srcRect/>
          <a:stretch>
            <a:fillRect/>
          </a:stretch>
        </p:blipFill>
        <p:spPr bwMode="auto">
          <a:xfrm>
            <a:off x="1" y="1143000"/>
            <a:ext cx="9144000" cy="5715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5973763"/>
          </a:xfrm>
        </p:spPr>
        <p:txBody>
          <a:bodyPr>
            <a:noAutofit/>
          </a:bodyPr>
          <a:lstStyle/>
          <a:p>
            <a:pPr algn="just"/>
            <a:endParaRPr lang="en-US" sz="2000" dirty="0">
              <a:latin typeface="Times New Roman" pitchFamily="18" charset="0"/>
              <a:cs typeface="Times New Roman" pitchFamily="18" charset="0"/>
            </a:endParaRPr>
          </a:p>
          <a:p>
            <a:pPr algn="just"/>
            <a:endParaRPr lang="en-US" sz="2000" dirty="0">
              <a:latin typeface="Times New Roman" pitchFamily="18" charset="0"/>
              <a:cs typeface="Times New Roman" pitchFamily="18" charset="0"/>
            </a:endParaRPr>
          </a:p>
          <a:p>
            <a:pPr algn="just">
              <a:lnSpc>
                <a:spcPct val="170000"/>
              </a:lnSpc>
              <a:buFont typeface="Wingdings" pitchFamily="2" charset="2"/>
              <a:buChar char="v"/>
            </a:pPr>
            <a:r>
              <a:rPr lang="en-US" sz="2400" dirty="0">
                <a:latin typeface="Times New Roman" pitchFamily="18" charset="0"/>
                <a:cs typeface="Times New Roman" pitchFamily="18" charset="0"/>
              </a:rPr>
              <a:t>The pilot’s demand is first of all </a:t>
            </a:r>
            <a:r>
              <a:rPr lang="en-US" sz="2400" dirty="0" err="1">
                <a:latin typeface="Times New Roman" pitchFamily="18" charset="0"/>
                <a:cs typeface="Times New Roman" pitchFamily="18" charset="0"/>
              </a:rPr>
              <a:t>transduced</a:t>
            </a:r>
            <a:r>
              <a:rPr lang="en-US" sz="2400" dirty="0">
                <a:latin typeface="Times New Roman" pitchFamily="18" charset="0"/>
                <a:cs typeface="Times New Roman" pitchFamily="18" charset="0"/>
              </a:rPr>
              <a:t> into electrical signal in the cabin and sent to a group of independent computers (Airbus architecture substitute the cabin control column with a side stick) </a:t>
            </a:r>
          </a:p>
          <a:p>
            <a:pPr algn="just">
              <a:lnSpc>
                <a:spcPct val="170000"/>
              </a:lnSpc>
              <a:buFont typeface="Wingdings" pitchFamily="2" charset="2"/>
              <a:buChar char="v"/>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computers sample also data concerning the flight conditions and servo-valves and actuators positions </a:t>
            </a:r>
          </a:p>
          <a:p>
            <a:pPr algn="just">
              <a:lnSpc>
                <a:spcPct val="170000"/>
              </a:lnSpc>
              <a:buFont typeface="Wingdings" pitchFamily="2" charset="2"/>
              <a:buChar char="v"/>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pilot’s demand is then processed and sent to the actuator, properly tailored to the actual flight status. </a:t>
            </a:r>
          </a:p>
          <a:p>
            <a:pPr algn="just"/>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Autofit/>
          </a:bodyPr>
          <a:lstStyle/>
          <a:p>
            <a:pPr algn="just">
              <a:buFont typeface="Wingdings" pitchFamily="2" charset="2"/>
              <a:buChar char="v"/>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flight data used by the system mainly depend on the aircraft category; in general the following data are sampled and processed: </a:t>
            </a:r>
          </a:p>
          <a:p>
            <a:pPr algn="just">
              <a:buNone/>
            </a:pPr>
            <a:r>
              <a:rPr lang="en-US" sz="2400" dirty="0" smtClean="0">
                <a:latin typeface="Times New Roman" pitchFamily="18" charset="0"/>
                <a:cs typeface="Times New Roman" pitchFamily="18" charset="0"/>
              </a:rPr>
              <a:t>		– </a:t>
            </a:r>
            <a:r>
              <a:rPr lang="en-US" sz="2400" dirty="0">
                <a:latin typeface="Times New Roman" pitchFamily="18" charset="0"/>
                <a:cs typeface="Times New Roman" pitchFamily="18" charset="0"/>
              </a:rPr>
              <a:t>pitch, roll, yaw rate and linear accelerations </a:t>
            </a:r>
          </a:p>
          <a:p>
            <a:pPr algn="just">
              <a:buNone/>
            </a:pPr>
            <a:r>
              <a:rPr lang="en-US" sz="2400" dirty="0" smtClean="0">
                <a:latin typeface="Times New Roman" pitchFamily="18" charset="0"/>
                <a:cs typeface="Times New Roman" pitchFamily="18" charset="0"/>
              </a:rPr>
              <a:t>		– </a:t>
            </a:r>
            <a:r>
              <a:rPr lang="en-US" sz="2400" dirty="0">
                <a:latin typeface="Times New Roman" pitchFamily="18" charset="0"/>
                <a:cs typeface="Times New Roman" pitchFamily="18" charset="0"/>
              </a:rPr>
              <a:t>Angle of attack and sideslip </a:t>
            </a:r>
          </a:p>
          <a:p>
            <a:pPr algn="just">
              <a:buNone/>
            </a:pPr>
            <a:r>
              <a:rPr lang="en-US" sz="2400" dirty="0" smtClean="0">
                <a:latin typeface="Times New Roman" pitchFamily="18" charset="0"/>
                <a:cs typeface="Times New Roman" pitchFamily="18" charset="0"/>
              </a:rPr>
              <a:t>		– </a:t>
            </a:r>
            <a:r>
              <a:rPr lang="en-US" sz="2400" dirty="0">
                <a:latin typeface="Times New Roman" pitchFamily="18" charset="0"/>
                <a:cs typeface="Times New Roman" pitchFamily="18" charset="0"/>
              </a:rPr>
              <a:t>Airspeed/Mach number, Pressure, Altitude and radio altimeter indications </a:t>
            </a:r>
          </a:p>
          <a:p>
            <a:pPr algn="just">
              <a:buNone/>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Stick and pedal demands </a:t>
            </a:r>
          </a:p>
          <a:p>
            <a:pPr algn="just">
              <a:buNone/>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Other cabin commands such as landing gear condition, thrust lever </a:t>
            </a:r>
            <a:r>
              <a:rPr lang="en-US" sz="2400" dirty="0" smtClean="0">
                <a:latin typeface="Times New Roman" pitchFamily="18" charset="0"/>
                <a:cs typeface="Times New Roman" pitchFamily="18" charset="0"/>
              </a:rPr>
              <a:t>  position</a:t>
            </a:r>
            <a:r>
              <a:rPr lang="en-US" sz="2400" dirty="0">
                <a:latin typeface="Times New Roman" pitchFamily="18" charset="0"/>
                <a:cs typeface="Times New Roman" pitchFamily="18" charset="0"/>
              </a:rPr>
              <a:t>, etc. </a:t>
            </a:r>
          </a:p>
          <a:p>
            <a:pPr algn="just">
              <a:buFont typeface="Wingdings" pitchFamily="2" charset="2"/>
              <a:buChar char="v"/>
            </a:pPr>
            <a:r>
              <a:rPr lang="en-US" sz="2400" dirty="0" smtClean="0">
                <a:latin typeface="Times New Roman" pitchFamily="18" charset="0"/>
                <a:cs typeface="Times New Roman" pitchFamily="18" charset="0"/>
              </a:rPr>
              <a:t>The full system has high redundancy to restore the level of reliability of a mechanical or hydraulic system, in the form of multiple (triplex or </a:t>
            </a:r>
            <a:r>
              <a:rPr lang="en-US" sz="2400" dirty="0" err="1" smtClean="0">
                <a:latin typeface="Times New Roman" pitchFamily="18" charset="0"/>
                <a:cs typeface="Times New Roman" pitchFamily="18" charset="0"/>
              </a:rPr>
              <a:t>quadruplex</a:t>
            </a:r>
            <a:r>
              <a:rPr lang="en-US" sz="2400" dirty="0" smtClean="0">
                <a:latin typeface="Times New Roman" pitchFamily="18" charset="0"/>
                <a:cs typeface="Times New Roman" pitchFamily="18" charset="0"/>
              </a:rPr>
              <a:t>) parallel and independent lanes to generate and transmit the signals, and independent computers that process them.</a:t>
            </a:r>
            <a:endParaRPr lang="en-US" sz="24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00" dirty="0" smtClean="0">
                <a:latin typeface="Times New Roman" pitchFamily="18" charset="0"/>
                <a:cs typeface="Times New Roman" pitchFamily="18" charset="0"/>
              </a:rPr>
              <a:t>FBW – Safety and Redundancy </a:t>
            </a:r>
            <a:r>
              <a:rPr lang="en-US" dirty="0" smtClean="0"/>
              <a:t/>
            </a:r>
            <a:br>
              <a:rPr lang="en-US" dirty="0" smtClean="0"/>
            </a:br>
            <a:endParaRPr lang="en-US" dirty="0"/>
          </a:p>
        </p:txBody>
      </p:sp>
      <p:sp>
        <p:nvSpPr>
          <p:cNvPr id="3" name="Content Placeholder 2"/>
          <p:cNvSpPr>
            <a:spLocks noGrp="1"/>
          </p:cNvSpPr>
          <p:nvPr>
            <p:ph idx="1"/>
          </p:nvPr>
        </p:nvSpPr>
        <p:spPr>
          <a:xfrm>
            <a:off x="457200" y="990600"/>
            <a:ext cx="8229600" cy="5715000"/>
          </a:xfrm>
        </p:spPr>
        <p:txBody>
          <a:bodyPr>
            <a:normAutofit/>
          </a:bodyPr>
          <a:lstStyle/>
          <a:p>
            <a:pPr algn="just">
              <a:lnSpc>
                <a:spcPct val="200000"/>
              </a:lnSpc>
              <a:buFont typeface="Wingdings" pitchFamily="2" charset="2"/>
              <a:buChar char="v"/>
            </a:pPr>
            <a:r>
              <a:rPr lang="en-US" sz="2000" dirty="0" smtClean="0">
                <a:latin typeface="Times New Roman" pitchFamily="18" charset="0"/>
                <a:cs typeface="Times New Roman" pitchFamily="18" charset="0"/>
              </a:rPr>
              <a:t>Aircraft </a:t>
            </a:r>
            <a:r>
              <a:rPr lang="en-US" sz="2000" dirty="0">
                <a:latin typeface="Times New Roman" pitchFamily="18" charset="0"/>
                <a:cs typeface="Times New Roman" pitchFamily="18" charset="0"/>
              </a:rPr>
              <a:t>systems may be quadruplexed (four independent channels) in order to prevent loss of signals in the case of failure of one or even two channels</a:t>
            </a:r>
            <a:r>
              <a:rPr lang="en-US" sz="2000" dirty="0" smtClean="0">
                <a:latin typeface="Times New Roman" pitchFamily="18" charset="0"/>
                <a:cs typeface="Times New Roman" pitchFamily="18" charset="0"/>
              </a:rPr>
              <a:t>.</a:t>
            </a:r>
          </a:p>
          <a:p>
            <a:pPr algn="just">
              <a:lnSpc>
                <a:spcPct val="200000"/>
              </a:lnSpc>
              <a:buFont typeface="Wingdings" pitchFamily="2" charset="2"/>
              <a:buChar char="v"/>
            </a:pPr>
            <a:r>
              <a:rPr lang="en-US" sz="2000" dirty="0" smtClean="0">
                <a:latin typeface="Times New Roman" pitchFamily="18" charset="0"/>
                <a:cs typeface="Times New Roman" pitchFamily="18" charset="0"/>
              </a:rPr>
              <a:t>Pre-flight safety checks of a fly-by-wire system are often performed using Built-In Test Equipment (BITE). </a:t>
            </a:r>
          </a:p>
          <a:p>
            <a:pPr algn="just">
              <a:lnSpc>
                <a:spcPct val="200000"/>
              </a:lnSpc>
              <a:buFont typeface="Wingdings" pitchFamily="2" charset="2"/>
              <a:buChar char="v"/>
            </a:pPr>
            <a:r>
              <a:rPr lang="en-US" sz="2000" dirty="0" smtClean="0">
                <a:latin typeface="Times New Roman" pitchFamily="18" charset="0"/>
                <a:cs typeface="Times New Roman" pitchFamily="18" charset="0"/>
              </a:rPr>
              <a:t>On programming the system, either by the pilot or ground crew, a number of control movement steps are automatically performed. </a:t>
            </a:r>
          </a:p>
          <a:p>
            <a:pPr algn="just">
              <a:lnSpc>
                <a:spcPct val="200000"/>
              </a:lnSpc>
              <a:buFont typeface="Wingdings" pitchFamily="2" charset="2"/>
              <a:buChar char="v"/>
            </a:pPr>
            <a:r>
              <a:rPr lang="en-US" sz="2000" dirty="0" smtClean="0">
                <a:latin typeface="Times New Roman" pitchFamily="18" charset="0"/>
                <a:cs typeface="Times New Roman" pitchFamily="18" charset="0"/>
              </a:rPr>
              <a:t>Any failure will be indicated to the crews .</a:t>
            </a:r>
          </a:p>
          <a:p>
            <a:pPr algn="just">
              <a:lnSpc>
                <a:spcPct val="200000"/>
              </a:lnSpc>
              <a:buNone/>
            </a:pPr>
            <a:r>
              <a:rPr lang="en-US" sz="2000" dirty="0" smtClean="0">
                <a:latin typeface="Times New Roman" pitchFamily="18" charset="0"/>
                <a:cs typeface="Times New Roman" pitchFamily="18" charset="0"/>
              </a:rPr>
              <a:t> </a:t>
            </a:r>
            <a:endParaRPr lang="en-US" sz="2000" dirty="0">
              <a:latin typeface="Times New Roman" pitchFamily="18" charset="0"/>
              <a:cs typeface="Times New Roman" pitchFamily="18" charset="0"/>
            </a:endParaRPr>
          </a:p>
          <a:p>
            <a:pPr>
              <a:lnSpc>
                <a:spcPct val="200000"/>
              </a:lnSpc>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FBW </a:t>
            </a:r>
            <a:r>
              <a:rPr lang="en-US" dirty="0"/>
              <a:t>– Advantages </a:t>
            </a:r>
          </a:p>
        </p:txBody>
      </p:sp>
      <p:sp>
        <p:nvSpPr>
          <p:cNvPr id="3" name="Content Placeholder 2"/>
          <p:cNvSpPr>
            <a:spLocks noGrp="1"/>
          </p:cNvSpPr>
          <p:nvPr>
            <p:ph idx="1"/>
          </p:nvPr>
        </p:nvSpPr>
        <p:spPr>
          <a:xfrm>
            <a:off x="457200" y="1219200"/>
            <a:ext cx="8229600" cy="4906963"/>
          </a:xfrm>
        </p:spPr>
        <p:txBody>
          <a:bodyPr>
            <a:normAutofit/>
          </a:bodyPr>
          <a:lstStyle/>
          <a:p>
            <a:pPr algn="just">
              <a:lnSpc>
                <a:spcPct val="250000"/>
              </a:lnSpc>
              <a:buFont typeface="Wingdings" pitchFamily="2" charset="2"/>
              <a:buChar char="v"/>
            </a:pPr>
            <a:r>
              <a:rPr lang="en-US" sz="2000" dirty="0" smtClean="0">
                <a:latin typeface="Times New Roman" pitchFamily="18" charset="0"/>
                <a:cs typeface="Times New Roman" pitchFamily="18" charset="0"/>
              </a:rPr>
              <a:t>Flight </a:t>
            </a:r>
            <a:r>
              <a:rPr lang="en-US" sz="2000" dirty="0">
                <a:latin typeface="Times New Roman" pitchFamily="18" charset="0"/>
                <a:cs typeface="Times New Roman" pitchFamily="18" charset="0"/>
              </a:rPr>
              <a:t>envelope protection (the computers will reject and tune pilot’s demands that might exceed the airframe load factors</a:t>
            </a:r>
            <a:r>
              <a:rPr lang="en-US" sz="2000" dirty="0" smtClean="0">
                <a:latin typeface="Times New Roman" pitchFamily="18" charset="0"/>
                <a:cs typeface="Times New Roman" pitchFamily="18" charset="0"/>
              </a:rPr>
              <a:t>). </a:t>
            </a:r>
            <a:endParaRPr lang="en-US" sz="2000" dirty="0">
              <a:latin typeface="Times New Roman" pitchFamily="18" charset="0"/>
              <a:cs typeface="Times New Roman" pitchFamily="18" charset="0"/>
            </a:endParaRPr>
          </a:p>
          <a:p>
            <a:pPr algn="just">
              <a:lnSpc>
                <a:spcPct val="250000"/>
              </a:lnSpc>
              <a:buFont typeface="Wingdings" pitchFamily="2" charset="2"/>
              <a:buChar char="v"/>
            </a:pPr>
            <a:r>
              <a:rPr lang="en-US" sz="2000" dirty="0" smtClean="0">
                <a:latin typeface="Times New Roman" pitchFamily="18" charset="0"/>
                <a:cs typeface="Times New Roman" pitchFamily="18" charset="0"/>
              </a:rPr>
              <a:t>Increase </a:t>
            </a:r>
            <a:r>
              <a:rPr lang="en-US" sz="2000" dirty="0">
                <a:latin typeface="Times New Roman" pitchFamily="18" charset="0"/>
                <a:cs typeface="Times New Roman" pitchFamily="18" charset="0"/>
              </a:rPr>
              <a:t>of stability and handling qualities across the full flight envelope, including the possibility of flying unstable </a:t>
            </a:r>
            <a:r>
              <a:rPr lang="en-US" sz="2000" dirty="0" smtClean="0">
                <a:latin typeface="Times New Roman" pitchFamily="18" charset="0"/>
                <a:cs typeface="Times New Roman" pitchFamily="18" charset="0"/>
              </a:rPr>
              <a:t>vehicles. </a:t>
            </a:r>
            <a:endParaRPr lang="en-US" sz="2000" dirty="0">
              <a:latin typeface="Times New Roman" pitchFamily="18" charset="0"/>
              <a:cs typeface="Times New Roman" pitchFamily="18" charset="0"/>
            </a:endParaRPr>
          </a:p>
          <a:p>
            <a:pPr algn="just">
              <a:lnSpc>
                <a:spcPct val="250000"/>
              </a:lnSpc>
              <a:buFont typeface="Wingdings" pitchFamily="2" charset="2"/>
              <a:buChar char="v"/>
            </a:pPr>
            <a:r>
              <a:rPr lang="en-US" sz="2000" dirty="0" smtClean="0">
                <a:latin typeface="Times New Roman" pitchFamily="18" charset="0"/>
                <a:cs typeface="Times New Roman" pitchFamily="18" charset="0"/>
              </a:rPr>
              <a:t>Turbulence </a:t>
            </a:r>
            <a:r>
              <a:rPr lang="en-US" sz="2000" dirty="0">
                <a:latin typeface="Times New Roman" pitchFamily="18" charset="0"/>
                <a:cs typeface="Times New Roman" pitchFamily="18" charset="0"/>
              </a:rPr>
              <a:t>suppression and consequent decrease of fatigue loads and increase of passenger </a:t>
            </a:r>
            <a:r>
              <a:rPr lang="en-US" sz="2000" dirty="0" smtClean="0">
                <a:latin typeface="Times New Roman" pitchFamily="18" charset="0"/>
                <a:cs typeface="Times New Roman" pitchFamily="18" charset="0"/>
              </a:rPr>
              <a:t>comfort. </a:t>
            </a:r>
            <a:endParaRPr lang="en-US" sz="2000" dirty="0">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248400"/>
          </a:xfrm>
        </p:spPr>
        <p:txBody>
          <a:bodyPr/>
          <a:lstStyle/>
          <a:p>
            <a:pPr algn="just">
              <a:lnSpc>
                <a:spcPct val="250000"/>
              </a:lnSpc>
              <a:buFont typeface="Wingdings" pitchFamily="2" charset="2"/>
              <a:buChar char="v"/>
            </a:pPr>
            <a:r>
              <a:rPr lang="en-US" sz="2000" dirty="0" smtClean="0">
                <a:latin typeface="Times New Roman" pitchFamily="18" charset="0"/>
                <a:cs typeface="Times New Roman" pitchFamily="18" charset="0"/>
              </a:rPr>
              <a:t>Drag </a:t>
            </a:r>
            <a:r>
              <a:rPr lang="en-US" sz="2000" dirty="0">
                <a:latin typeface="Times New Roman" pitchFamily="18" charset="0"/>
                <a:cs typeface="Times New Roman" pitchFamily="18" charset="0"/>
              </a:rPr>
              <a:t>reduction by an </a:t>
            </a:r>
            <a:r>
              <a:rPr lang="en-US" sz="2000" dirty="0" smtClean="0">
                <a:latin typeface="Times New Roman" pitchFamily="18" charset="0"/>
                <a:cs typeface="Times New Roman" pitchFamily="18" charset="0"/>
              </a:rPr>
              <a:t>optimized </a:t>
            </a:r>
            <a:r>
              <a:rPr lang="en-US" sz="2000" dirty="0">
                <a:latin typeface="Times New Roman" pitchFamily="18" charset="0"/>
                <a:cs typeface="Times New Roman" pitchFamily="18" charset="0"/>
              </a:rPr>
              <a:t>trim setting </a:t>
            </a:r>
          </a:p>
          <a:p>
            <a:pPr algn="just">
              <a:lnSpc>
                <a:spcPct val="250000"/>
              </a:lnSpc>
              <a:buFont typeface="Wingdings" pitchFamily="2" charset="2"/>
              <a:buChar char="v"/>
            </a:pPr>
            <a:r>
              <a:rPr lang="en-US" sz="2000" dirty="0" smtClean="0">
                <a:latin typeface="Times New Roman" pitchFamily="18" charset="0"/>
                <a:cs typeface="Times New Roman" pitchFamily="18" charset="0"/>
              </a:rPr>
              <a:t>Higher </a:t>
            </a:r>
            <a:r>
              <a:rPr lang="en-US" sz="2000" dirty="0">
                <a:latin typeface="Times New Roman" pitchFamily="18" charset="0"/>
                <a:cs typeface="Times New Roman" pitchFamily="18" charset="0"/>
              </a:rPr>
              <a:t>stability during release of tanks and weapons </a:t>
            </a:r>
            <a:endParaRPr lang="en-US" sz="2000" dirty="0" smtClean="0">
              <a:latin typeface="Times New Roman" pitchFamily="18" charset="0"/>
              <a:cs typeface="Times New Roman" pitchFamily="18" charset="0"/>
            </a:endParaRPr>
          </a:p>
          <a:p>
            <a:pPr algn="just">
              <a:lnSpc>
                <a:spcPct val="250000"/>
              </a:lnSpc>
              <a:buFont typeface="Wingdings" pitchFamily="2" charset="2"/>
              <a:buChar char="v"/>
            </a:pPr>
            <a:r>
              <a:rPr lang="en-US" sz="2000" dirty="0" smtClean="0">
                <a:latin typeface="Times New Roman" pitchFamily="18" charset="0"/>
                <a:cs typeface="Times New Roman" pitchFamily="18" charset="0"/>
              </a:rPr>
              <a:t>Easier </a:t>
            </a:r>
            <a:r>
              <a:rPr lang="en-US" sz="2000" dirty="0">
                <a:latin typeface="Times New Roman" pitchFamily="18" charset="0"/>
                <a:cs typeface="Times New Roman" pitchFamily="18" charset="0"/>
              </a:rPr>
              <a:t>interfacing to auto-pilot and other automatic flight control systems </a:t>
            </a:r>
          </a:p>
          <a:p>
            <a:pPr algn="just">
              <a:lnSpc>
                <a:spcPct val="250000"/>
              </a:lnSpc>
              <a:buFont typeface="Wingdings" pitchFamily="2" charset="2"/>
              <a:buChar char="v"/>
            </a:pPr>
            <a:r>
              <a:rPr lang="en-US" sz="2000" dirty="0" smtClean="0">
                <a:latin typeface="Times New Roman" pitchFamily="18" charset="0"/>
                <a:cs typeface="Times New Roman" pitchFamily="18" charset="0"/>
              </a:rPr>
              <a:t>Weight </a:t>
            </a:r>
            <a:r>
              <a:rPr lang="en-US" sz="2000" dirty="0">
                <a:latin typeface="Times New Roman" pitchFamily="18" charset="0"/>
                <a:cs typeface="Times New Roman" pitchFamily="18" charset="0"/>
              </a:rPr>
              <a:t>reduction (mechanical linkages are substituted by wirings) </a:t>
            </a:r>
          </a:p>
          <a:p>
            <a:pPr algn="just">
              <a:lnSpc>
                <a:spcPct val="250000"/>
              </a:lnSpc>
              <a:buFont typeface="Wingdings" pitchFamily="2" charset="2"/>
              <a:buChar char="v"/>
            </a:pPr>
            <a:r>
              <a:rPr lang="en-US" sz="2000" dirty="0" smtClean="0">
                <a:latin typeface="Times New Roman" pitchFamily="18" charset="0"/>
                <a:cs typeface="Times New Roman" pitchFamily="18" charset="0"/>
              </a:rPr>
              <a:t>Maintenance </a:t>
            </a:r>
            <a:r>
              <a:rPr lang="en-US" sz="2000" dirty="0">
                <a:latin typeface="Times New Roman" pitchFamily="18" charset="0"/>
                <a:cs typeface="Times New Roman" pitchFamily="18" charset="0"/>
              </a:rPr>
              <a:t>reduction </a:t>
            </a:r>
          </a:p>
          <a:p>
            <a:pPr algn="just">
              <a:lnSpc>
                <a:spcPct val="250000"/>
              </a:lnSpc>
              <a:buFont typeface="Wingdings" pitchFamily="2" charset="2"/>
              <a:buChar char="v"/>
            </a:pPr>
            <a:r>
              <a:rPr lang="en-US" sz="2000" dirty="0" smtClean="0">
                <a:latin typeface="Times New Roman" pitchFamily="18" charset="0"/>
                <a:cs typeface="Times New Roman" pitchFamily="18" charset="0"/>
              </a:rPr>
              <a:t>Reduction </a:t>
            </a:r>
            <a:r>
              <a:rPr lang="en-US" sz="2000" dirty="0">
                <a:latin typeface="Times New Roman" pitchFamily="18" charset="0"/>
                <a:cs typeface="Times New Roman" pitchFamily="18" charset="0"/>
              </a:rPr>
              <a:t>of airlines’ pilot training costs (flight handling becomes very similar in an whole aircraft family) </a:t>
            </a:r>
          </a:p>
          <a:p>
            <a:pPr>
              <a:lnSpc>
                <a:spcPct val="150000"/>
              </a:lnSpc>
              <a:buNone/>
            </a:pPr>
            <a:endParaRPr lang="en-US" sz="2000" dirty="0">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Digital </a:t>
            </a:r>
            <a:r>
              <a:rPr lang="en-US" dirty="0"/>
              <a:t>Fly-By-Wire (DFBW)</a:t>
            </a:r>
          </a:p>
        </p:txBody>
      </p:sp>
      <p:sp>
        <p:nvSpPr>
          <p:cNvPr id="3" name="Content Placeholder 2"/>
          <p:cNvSpPr>
            <a:spLocks noGrp="1"/>
          </p:cNvSpPr>
          <p:nvPr>
            <p:ph idx="1"/>
          </p:nvPr>
        </p:nvSpPr>
        <p:spPr>
          <a:xfrm>
            <a:off x="457200" y="1219200"/>
            <a:ext cx="8229600" cy="4572000"/>
          </a:xfrm>
        </p:spPr>
        <p:txBody>
          <a:bodyPr>
            <a:normAutofit/>
          </a:bodyPr>
          <a:lstStyle/>
          <a:p>
            <a:pPr algn="just">
              <a:lnSpc>
                <a:spcPct val="170000"/>
              </a:lnSpc>
              <a:buFont typeface="Wingdings" pitchFamily="2" charset="2"/>
              <a:buChar char="v"/>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digital fly-by-wire flight control system is similar to analog system. However, the signal processing is done by digital computers and the pilot literally can "fly-via-computer". </a:t>
            </a:r>
          </a:p>
          <a:p>
            <a:pPr algn="just">
              <a:lnSpc>
                <a:spcPct val="170000"/>
              </a:lnSpc>
              <a:buFont typeface="Wingdings" pitchFamily="2" charset="2"/>
              <a:buChar char="v"/>
            </a:pPr>
            <a:r>
              <a:rPr lang="en-US" sz="2000" dirty="0" smtClean="0">
                <a:latin typeface="Times New Roman" pitchFamily="18" charset="0"/>
                <a:cs typeface="Times New Roman" pitchFamily="18" charset="0"/>
              </a:rPr>
              <a:t>Increases </a:t>
            </a:r>
            <a:r>
              <a:rPr lang="en-US" sz="2000" dirty="0">
                <a:latin typeface="Times New Roman" pitchFamily="18" charset="0"/>
                <a:cs typeface="Times New Roman" pitchFamily="18" charset="0"/>
              </a:rPr>
              <a:t>in flexibility of the flight control system, since the digital computers can receive input from any aircraft sensor (such as the altimeters and the </a:t>
            </a:r>
            <a:r>
              <a:rPr lang="en-US" sz="2000" dirty="0" err="1">
                <a:latin typeface="Times New Roman" pitchFamily="18" charset="0"/>
                <a:cs typeface="Times New Roman" pitchFamily="18" charset="0"/>
              </a:rPr>
              <a:t>pitot</a:t>
            </a:r>
            <a:r>
              <a:rPr lang="en-US" sz="2000" dirty="0">
                <a:latin typeface="Times New Roman" pitchFamily="18" charset="0"/>
                <a:cs typeface="Times New Roman" pitchFamily="18" charset="0"/>
              </a:rPr>
              <a:t> tubes). </a:t>
            </a:r>
          </a:p>
          <a:p>
            <a:pPr algn="just">
              <a:lnSpc>
                <a:spcPct val="170000"/>
              </a:lnSpc>
              <a:buFont typeface="Wingdings" pitchFamily="2" charset="2"/>
              <a:buChar char="v"/>
            </a:pPr>
            <a:r>
              <a:rPr lang="en-US" sz="2000" dirty="0" smtClean="0">
                <a:latin typeface="Times New Roman" pitchFamily="18" charset="0"/>
                <a:cs typeface="Times New Roman" pitchFamily="18" charset="0"/>
              </a:rPr>
              <a:t>Increase </a:t>
            </a:r>
            <a:r>
              <a:rPr lang="en-US" sz="2000" dirty="0">
                <a:latin typeface="Times New Roman" pitchFamily="18" charset="0"/>
                <a:cs typeface="Times New Roman" pitchFamily="18" charset="0"/>
              </a:rPr>
              <a:t>in electronic </a:t>
            </a:r>
            <a:r>
              <a:rPr lang="en-US" sz="2000" dirty="0" smtClean="0">
                <a:latin typeface="Times New Roman" pitchFamily="18" charset="0"/>
                <a:cs typeface="Times New Roman" pitchFamily="18" charset="0"/>
              </a:rPr>
              <a:t>stability </a:t>
            </a:r>
            <a:r>
              <a:rPr lang="en-US" sz="2000" dirty="0">
                <a:latin typeface="Times New Roman" pitchFamily="18" charset="0"/>
                <a:cs typeface="Times New Roman" pitchFamily="18" charset="0"/>
              </a:rPr>
              <a:t>- system is less dependent on the values of critical electrical components in an analog </a:t>
            </a:r>
            <a:r>
              <a:rPr lang="en-US" sz="2000" dirty="0" smtClean="0">
                <a:latin typeface="Times New Roman" pitchFamily="18" charset="0"/>
                <a:cs typeface="Times New Roman" pitchFamily="18" charset="0"/>
              </a:rPr>
              <a:t>controller. </a:t>
            </a:r>
            <a:endParaRPr lang="en-US" sz="2000" dirty="0">
              <a:latin typeface="Times New Roman" pitchFamily="18" charset="0"/>
              <a:cs typeface="Times New Roman" pitchFamily="18" charset="0"/>
            </a:endParaRPr>
          </a:p>
          <a:p>
            <a:endParaRPr lang="en-US" sz="20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lnSpc>
                <a:spcPct val="200000"/>
              </a:lnSpc>
              <a:buFont typeface="Wingdings" pitchFamily="2" charset="2"/>
              <a:buChar char="v"/>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computers "read" position and force inputs from the pilot's controls and aircraft sensors. </a:t>
            </a:r>
            <a:endParaRPr lang="en-US" sz="2000" dirty="0" smtClean="0">
              <a:latin typeface="Times New Roman" pitchFamily="18" charset="0"/>
              <a:cs typeface="Times New Roman" pitchFamily="18" charset="0"/>
            </a:endParaRPr>
          </a:p>
          <a:p>
            <a:pPr algn="just">
              <a:lnSpc>
                <a:spcPct val="200000"/>
              </a:lnSpc>
              <a:buFont typeface="Wingdings" pitchFamily="2" charset="2"/>
              <a:buChar char="v"/>
            </a:pPr>
            <a:r>
              <a:rPr lang="en-US" sz="2000" dirty="0" smtClean="0">
                <a:latin typeface="Times New Roman" pitchFamily="18" charset="0"/>
                <a:cs typeface="Times New Roman" pitchFamily="18" charset="0"/>
              </a:rPr>
              <a:t>Aircraft designers precisely tailor an aircraft's handling characteristics, to stay within the overall limits of what is possible given the aerodynamics and structure of the aircraft. </a:t>
            </a:r>
          </a:p>
          <a:p>
            <a:pPr algn="just">
              <a:lnSpc>
                <a:spcPct val="200000"/>
              </a:lnSpc>
              <a:buFont typeface="Wingdings" pitchFamily="2" charset="2"/>
              <a:buChar char="v"/>
            </a:pPr>
            <a:r>
              <a:rPr lang="en-US" sz="2000" dirty="0" smtClean="0">
                <a:latin typeface="Times New Roman" pitchFamily="18" charset="0"/>
                <a:cs typeface="Times New Roman" pitchFamily="18" charset="0"/>
              </a:rPr>
              <a:t>Flight-control computers continuously "fly" the aircraft, pilot's workloads can be reduced. </a:t>
            </a:r>
          </a:p>
          <a:p>
            <a:pPr algn="just">
              <a:lnSpc>
                <a:spcPct val="200000"/>
              </a:lnSpc>
              <a:buFont typeface="Wingdings" pitchFamily="2" charset="2"/>
              <a:buChar char="v"/>
            </a:pPr>
            <a:r>
              <a:rPr lang="en-US" sz="2000" dirty="0" smtClean="0">
                <a:latin typeface="Times New Roman" pitchFamily="18" charset="0"/>
                <a:cs typeface="Times New Roman" pitchFamily="18" charset="0"/>
              </a:rPr>
              <a:t>Better maneuverability during combat and training flights and " carefree handling" because stalling, spinning. and other undesirable performances are prevented automatically by the computers. </a:t>
            </a:r>
          </a:p>
          <a:p>
            <a:pPr algn="just">
              <a:lnSpc>
                <a:spcPct val="150000"/>
              </a:lnSpc>
              <a:buFont typeface="Wingdings" pitchFamily="2" charset="2"/>
              <a:buChar char="v"/>
            </a:pPr>
            <a:endParaRPr lang="en-US" sz="2000" dirty="0" smtClean="0">
              <a:latin typeface="Times New Roman" pitchFamily="18" charset="0"/>
              <a:cs typeface="Times New Roman" pitchFamily="18" charset="0"/>
            </a:endParaRPr>
          </a:p>
          <a:p>
            <a:pPr algn="just">
              <a:lnSpc>
                <a:spcPct val="150000"/>
              </a:lnSpc>
              <a:buFont typeface="Wingdings" pitchFamily="2" charset="2"/>
              <a:buChar char="v"/>
            </a:pPr>
            <a:endParaRPr lang="en-US" sz="2000" dirty="0" smtClean="0">
              <a:latin typeface="Times New Roman" pitchFamily="18" charset="0"/>
              <a:cs typeface="Times New Roman" pitchFamily="18" charset="0"/>
            </a:endParaRPr>
          </a:p>
          <a:p>
            <a:pPr algn="just">
              <a:lnSpc>
                <a:spcPct val="250000"/>
              </a:lnSpc>
              <a:buFont typeface="Wingdings" pitchFamily="2" charset="2"/>
              <a:buChar char="v"/>
            </a:pPr>
            <a:endParaRPr lang="en-US" sz="2000" dirty="0" smtClean="0">
              <a:latin typeface="Times New Roman" pitchFamily="18" charset="0"/>
              <a:cs typeface="Times New Roman" pitchFamily="18" charset="0"/>
            </a:endParaRPr>
          </a:p>
          <a:p>
            <a:pPr algn="just">
              <a:lnSpc>
                <a:spcPct val="250000"/>
              </a:lnSpc>
              <a:buFont typeface="Wingdings" pitchFamily="2" charset="2"/>
              <a:buChar char="v"/>
            </a:pPr>
            <a:endParaRPr lang="en-US" sz="2000" dirty="0">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lnSpc>
                <a:spcPct val="200000"/>
              </a:lnSpc>
              <a:buFont typeface="Wingdings" pitchFamily="2" charset="2"/>
              <a:buChar char="v"/>
            </a:pPr>
            <a:r>
              <a:rPr lang="en-US" sz="2000" dirty="0" smtClean="0">
                <a:latin typeface="Times New Roman" pitchFamily="18" charset="0"/>
                <a:cs typeface="Times New Roman" pitchFamily="18" charset="0"/>
              </a:rPr>
              <a:t>Most </a:t>
            </a:r>
            <a:r>
              <a:rPr lang="en-US" sz="2000" dirty="0">
                <a:latin typeface="Times New Roman" pitchFamily="18" charset="0"/>
                <a:cs typeface="Times New Roman" pitchFamily="18" charset="0"/>
              </a:rPr>
              <a:t>of the early digital fly-by-wire aircraft also had an analog electrical, a mechanical, or a hydraulic back-up flight control </a:t>
            </a:r>
            <a:r>
              <a:rPr lang="en-US" sz="2000" dirty="0" smtClean="0">
                <a:latin typeface="Times New Roman" pitchFamily="18" charset="0"/>
                <a:cs typeface="Times New Roman" pitchFamily="18" charset="0"/>
              </a:rPr>
              <a:t>system. </a:t>
            </a:r>
          </a:p>
          <a:p>
            <a:pPr algn="just">
              <a:lnSpc>
                <a:spcPct val="200000"/>
              </a:lnSpc>
              <a:buFont typeface="Wingdings" pitchFamily="2" charset="2"/>
              <a:buChar char="v"/>
            </a:pPr>
            <a:r>
              <a:rPr lang="en-US" sz="2000" dirty="0" smtClean="0">
                <a:latin typeface="Times New Roman" pitchFamily="18" charset="0"/>
                <a:cs typeface="Times New Roman" pitchFamily="18" charset="0"/>
              </a:rPr>
              <a:t>For airliners, flight-control redundancy improves their safety. </a:t>
            </a:r>
          </a:p>
          <a:p>
            <a:pPr algn="just">
              <a:lnSpc>
                <a:spcPct val="200000"/>
              </a:lnSpc>
              <a:buFont typeface="Wingdings" pitchFamily="2" charset="2"/>
              <a:buChar char="v"/>
            </a:pPr>
            <a:r>
              <a:rPr lang="en-US" sz="2000" dirty="0" smtClean="0">
                <a:latin typeface="Times New Roman" pitchFamily="18" charset="0"/>
                <a:cs typeface="Times New Roman" pitchFamily="18" charset="0"/>
              </a:rPr>
              <a:t>Fly-by-wire control systems also improve economy in flight because they are lighter, and they eliminate the need for many mechanical, and heavy, flight-control mechanisms. </a:t>
            </a:r>
          </a:p>
          <a:p>
            <a:pPr algn="just">
              <a:lnSpc>
                <a:spcPct val="200000"/>
              </a:lnSpc>
              <a:buFont typeface="Wingdings" pitchFamily="2" charset="2"/>
              <a:buChar char="v"/>
            </a:pPr>
            <a:r>
              <a:rPr lang="en-US" sz="2000" dirty="0" smtClean="0">
                <a:latin typeface="Times New Roman" pitchFamily="18" charset="0"/>
                <a:cs typeface="Times New Roman" pitchFamily="18" charset="0"/>
              </a:rPr>
              <a:t>Most modern airliners have computerized systems that control their jet engine throttles, air inlets, fuel storage and distribution system, in such a way to minimize their consumption of jet fuel. </a:t>
            </a:r>
          </a:p>
          <a:p>
            <a:pPr algn="just">
              <a:lnSpc>
                <a:spcPct val="200000"/>
              </a:lnSpc>
              <a:buFont typeface="Wingdings" pitchFamily="2" charset="2"/>
              <a:buChar char="v"/>
            </a:pPr>
            <a:r>
              <a:rPr lang="en-US" sz="2000" dirty="0" smtClean="0">
                <a:latin typeface="Times New Roman" pitchFamily="18" charset="0"/>
                <a:cs typeface="Times New Roman" pitchFamily="18" charset="0"/>
              </a:rPr>
              <a:t>Thus, digital control systems do their best to reduce the cost of flights. </a:t>
            </a:r>
          </a:p>
          <a:p>
            <a:pPr algn="just">
              <a:lnSpc>
                <a:spcPct val="200000"/>
              </a:lnSpc>
            </a:pPr>
            <a:endParaRPr lang="en-US" sz="2000" dirty="0">
              <a:latin typeface="Times New Roman" pitchFamily="18" charset="0"/>
              <a:cs typeface="Times New Roman" pitchFamily="18" charset="0"/>
            </a:endParaRPr>
          </a:p>
          <a:p>
            <a:pPr algn="just">
              <a:lnSpc>
                <a:spcPct val="200000"/>
              </a:lnSpc>
              <a:buNone/>
            </a:pPr>
            <a:endParaRPr lang="en-US" sz="2000" dirty="0">
              <a:latin typeface="Times New Roman" pitchFamily="18" charset="0"/>
              <a:cs typeface="Times New Roman" pitchFamily="18" charset="0"/>
            </a:endParaRPr>
          </a:p>
          <a:p>
            <a:pPr>
              <a:lnSpc>
                <a:spcPct val="150000"/>
              </a:lnSpc>
            </a:pP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2800" dirty="0" smtClean="0">
                <a:latin typeface="Times New Roman" pitchFamily="18" charset="0"/>
                <a:cs typeface="Times New Roman" pitchFamily="18" charset="0"/>
              </a:rPr>
              <a:t>Autopilot system components</a:t>
            </a:r>
            <a:endParaRPr lang="en-US" sz="2800" dirty="0">
              <a:latin typeface="Times New Roman" pitchFamily="18" charset="0"/>
              <a:cs typeface="Times New Roman" pitchFamily="18" charset="0"/>
            </a:endParaRPr>
          </a:p>
        </p:txBody>
      </p:sp>
      <p:pic>
        <p:nvPicPr>
          <p:cNvPr id="16386" name="Picture 2"/>
          <p:cNvPicPr>
            <a:picLocks noGrp="1" noChangeAspect="1" noChangeArrowheads="1"/>
          </p:cNvPicPr>
          <p:nvPr>
            <p:ph idx="1"/>
          </p:nvPr>
        </p:nvPicPr>
        <p:blipFill>
          <a:blip r:embed="rId2"/>
          <a:srcRect/>
          <a:stretch>
            <a:fillRect/>
          </a:stretch>
        </p:blipFill>
        <p:spPr bwMode="auto">
          <a:xfrm>
            <a:off x="1524000" y="990600"/>
            <a:ext cx="6248400" cy="5867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itchFamily="18" charset="0"/>
                <a:cs typeface="Times New Roman" pitchFamily="18" charset="0"/>
              </a:rPr>
              <a:t>BASIC AUTOPILOT SYSTEM</a:t>
            </a:r>
            <a:endParaRPr lang="en-US" sz="2800" dirty="0">
              <a:latin typeface="Times New Roman" pitchFamily="18" charset="0"/>
              <a:cs typeface="Times New Roman" pitchFamily="18" charset="0"/>
            </a:endParaRPr>
          </a:p>
        </p:txBody>
      </p:sp>
      <p:pic>
        <p:nvPicPr>
          <p:cNvPr id="14338" name="Picture 2"/>
          <p:cNvPicPr>
            <a:picLocks noGrp="1" noChangeAspect="1" noChangeArrowheads="1"/>
          </p:cNvPicPr>
          <p:nvPr>
            <p:ph idx="1"/>
          </p:nvPr>
        </p:nvPicPr>
        <p:blipFill>
          <a:blip r:embed="rId2"/>
          <a:srcRect/>
          <a:stretch>
            <a:fillRect/>
          </a:stretch>
        </p:blipFill>
        <p:spPr bwMode="auto">
          <a:xfrm>
            <a:off x="1295400" y="1600200"/>
            <a:ext cx="7467600" cy="4038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Grp="1" noChangeAspect="1" noChangeArrowheads="1"/>
          </p:cNvPicPr>
          <p:nvPr>
            <p:ph idx="1"/>
          </p:nvPr>
        </p:nvPicPr>
        <p:blipFill>
          <a:blip r:embed="rId2"/>
          <a:srcRect/>
          <a:stretch>
            <a:fillRect/>
          </a:stretch>
        </p:blipFill>
        <p:spPr bwMode="auto">
          <a:xfrm>
            <a:off x="228600" y="758706"/>
            <a:ext cx="8534400" cy="5340588"/>
          </a:xfrm>
          <a:prstGeom prst="rect">
            <a:avLst/>
          </a:prstGeom>
          <a:noFill/>
          <a:ln w="9525">
            <a:noFill/>
            <a:miter lim="800000"/>
            <a:headEnd/>
            <a:tailEnd/>
          </a:ln>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spTree>
    <p:extLst>
      <p:ext uri="{BB962C8B-B14F-4D97-AF65-F5344CB8AC3E}">
        <p14:creationId xmlns:p14="http://schemas.microsoft.com/office/powerpoint/2010/main" val="36222213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294</TotalTime>
  <Words>1544</Words>
  <Application>Microsoft Office PowerPoint</Application>
  <PresentationFormat>On-screen Show (4:3)</PresentationFormat>
  <Paragraphs>118</Paragraphs>
  <Slides>34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Arabic Typesetting</vt:lpstr>
      <vt:lpstr>Arial</vt:lpstr>
      <vt:lpstr>Calibri</vt:lpstr>
      <vt:lpstr>Times New Roman</vt:lpstr>
      <vt:lpstr>Wingdings</vt:lpstr>
      <vt:lpstr>Wingdings 3</vt:lpstr>
      <vt:lpstr>Office Theme</vt:lpstr>
      <vt:lpstr>PowerPoint Presentation</vt:lpstr>
      <vt:lpstr>AXES OF CONTROL</vt:lpstr>
      <vt:lpstr>CONTROL SURFACES</vt:lpstr>
      <vt:lpstr>BASIC FLIGHT CONTROL SYSTEMS </vt:lpstr>
      <vt:lpstr>Mechanical flight control system</vt:lpstr>
      <vt:lpstr> Push Pull Rod System for Elevator Control </vt:lpstr>
      <vt:lpstr> Cables &amp; Pulleys System for Elevator Control </vt:lpstr>
      <vt:lpstr>Basic Principle of Fully Manual Control System</vt:lpstr>
      <vt:lpstr> Need for Powered Control System </vt:lpstr>
      <vt:lpstr>PowerPoint Presentation</vt:lpstr>
      <vt:lpstr>PowerPoint Presentation</vt:lpstr>
      <vt:lpstr>PowerPoint Presentation</vt:lpstr>
      <vt:lpstr>PowerPoint Presentation</vt:lpstr>
      <vt:lpstr>PowerPoint Presentation</vt:lpstr>
      <vt:lpstr> Disadvantages of Mechanical and Hydro-Mechanical Systems </vt:lpstr>
      <vt:lpstr>PowerPoint Presentation</vt:lpstr>
      <vt:lpstr>POWER ASSISTED &amp; POWER OPERATED</vt:lpstr>
      <vt:lpstr>PowerPoint Presentation</vt:lpstr>
      <vt:lpstr>ARTIFICIAL FEEL (Q-FEEL) </vt:lpstr>
      <vt:lpstr>PowerPoint Presentation</vt:lpstr>
      <vt:lpstr>ANALOG FLYBYWIRE</vt:lpstr>
      <vt:lpstr>Fly by wire system</vt:lpstr>
      <vt:lpstr>PowerPoint Presentation</vt:lpstr>
      <vt:lpstr>PowerPoint Presentation</vt:lpstr>
      <vt:lpstr>FBW – Safety and Redundancy  </vt:lpstr>
      <vt:lpstr>FBW – Advantages </vt:lpstr>
      <vt:lpstr>PowerPoint Presentation</vt:lpstr>
      <vt:lpstr>Digital Fly-By-Wire (DFBW)</vt:lpstr>
      <vt:lpstr>PowerPoint Presentation</vt:lpstr>
      <vt:lpstr>PowerPoint Presentation</vt:lpstr>
      <vt:lpstr>Autopilot system components</vt:lpstr>
      <vt:lpstr>BASIC AUTOPILOT SYSTEM</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Aero</dc:creator>
  <cp:lastModifiedBy>Aeronautical</cp:lastModifiedBy>
  <cp:revision>119</cp:revision>
  <cp:lastPrinted>2021-02-18T07:42:56Z</cp:lastPrinted>
  <dcterms:created xsi:type="dcterms:W3CDTF">2006-12-31T19:18:46Z</dcterms:created>
  <dcterms:modified xsi:type="dcterms:W3CDTF">2022-03-18T08:59:16Z</dcterms:modified>
</cp:coreProperties>
</file>